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9"/>
  </p:notesMasterIdLst>
  <p:sldIdLst>
    <p:sldId id="696" r:id="rId3"/>
    <p:sldId id="279" r:id="rId4"/>
    <p:sldId id="297" r:id="rId5"/>
    <p:sldId id="296" r:id="rId6"/>
    <p:sldId id="280" r:id="rId7"/>
    <p:sldId id="281" r:id="rId8"/>
    <p:sldId id="298" r:id="rId9"/>
    <p:sldId id="289" r:id="rId10"/>
    <p:sldId id="284" r:id="rId11"/>
    <p:sldId id="299" r:id="rId12"/>
    <p:sldId id="282" r:id="rId13"/>
    <p:sldId id="283" r:id="rId14"/>
    <p:sldId id="287" r:id="rId15"/>
    <p:sldId id="300" r:id="rId16"/>
    <p:sldId id="290" r:id="rId17"/>
    <p:sldId id="291" r:id="rId18"/>
    <p:sldId id="292" r:id="rId19"/>
    <p:sldId id="293" r:id="rId20"/>
    <p:sldId id="301" r:id="rId21"/>
    <p:sldId id="294" r:id="rId22"/>
    <p:sldId id="302" r:id="rId23"/>
    <p:sldId id="303" r:id="rId24"/>
    <p:sldId id="304" r:id="rId25"/>
    <p:sldId id="305" r:id="rId26"/>
    <p:sldId id="261" r:id="rId27"/>
    <p:sldId id="268" r:id="rId28"/>
    <p:sldId id="270" r:id="rId29"/>
    <p:sldId id="271" r:id="rId30"/>
    <p:sldId id="272" r:id="rId31"/>
    <p:sldId id="277" r:id="rId32"/>
    <p:sldId id="273" r:id="rId33"/>
    <p:sldId id="278" r:id="rId34"/>
    <p:sldId id="275" r:id="rId35"/>
    <p:sldId id="276" r:id="rId36"/>
    <p:sldId id="439" r:id="rId37"/>
    <p:sldId id="669" r:id="rId38"/>
    <p:sldId id="578" r:id="rId39"/>
    <p:sldId id="643" r:id="rId40"/>
    <p:sldId id="693" r:id="rId41"/>
    <p:sldId id="671" r:id="rId42"/>
    <p:sldId id="694" r:id="rId43"/>
    <p:sldId id="695" r:id="rId44"/>
    <p:sldId id="672" r:id="rId45"/>
    <p:sldId id="691" r:id="rId46"/>
    <p:sldId id="673" r:id="rId47"/>
    <p:sldId id="674" r:id="rId48"/>
  </p:sldIdLst>
  <p:sldSz cx="9144000" cy="6858000" type="screen4x3"/>
  <p:notesSz cx="6797675" cy="9926638"/>
  <p:embeddedFontLst>
    <p:embeddedFont>
      <p:font typeface="Calibri" panose="020F0502020204030204" pitchFamily="34" charset="0"/>
      <p:regular r:id="rId50"/>
      <p:bold r:id="rId51"/>
      <p:italic r:id="rId52"/>
      <p:boldItalic r:id="rId53"/>
    </p:embeddedFont>
    <p:embeddedFont>
      <p:font typeface="Wingdings 2" panose="05020102010507070707" pitchFamily="18" charset="2"/>
      <p:regular r:id="rId54"/>
    </p:embeddedFont>
    <p:embeddedFont>
      <p:font typeface="Wingdings 3" panose="050401020108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628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42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77431D3-69B6-4280-81B4-9FA8BF2963A6}" type="datetimeFigureOut">
              <a:rPr lang="en-GB" smtClean="0"/>
              <a:t>01/07/2020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2AE44F8-08E8-4AC0-AFFC-C76039C8E258}" type="slidenum">
              <a:rPr lang="en-GB" smtClean="0"/>
              <a:t>‹#›</a:t>
            </a:fld>
            <a:endParaRPr lang="en-GB" dirty="0"/>
          </a:p>
        </p:txBody>
      </p:sp>
    </p:spTree>
    <p:extLst>
      <p:ext uri="{BB962C8B-B14F-4D97-AF65-F5344CB8AC3E}">
        <p14:creationId xmlns:p14="http://schemas.microsoft.com/office/powerpoint/2010/main" val="33946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Good morning</a:t>
            </a:r>
          </a:p>
          <a:p>
            <a:endParaRPr lang="en-GB" sz="1600" dirty="0"/>
          </a:p>
          <a:p>
            <a:r>
              <a:rPr lang="en-GB" sz="1600" dirty="0"/>
              <a:t>Warm welcome to our webinar</a:t>
            </a:r>
          </a:p>
          <a:p>
            <a:endParaRPr lang="en-GB" sz="1600" dirty="0"/>
          </a:p>
          <a:p>
            <a:r>
              <a:rPr lang="en-GB" sz="1600" dirty="0"/>
              <a:t>Thank you for joining 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420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5CE782-2F0A-4820-98CF-296465E8E04A}" type="slidenum">
              <a:rPr lang="en-GB" smtClean="0"/>
              <a:t>25</a:t>
            </a:fld>
            <a:endParaRPr lang="en-GB" dirty="0"/>
          </a:p>
        </p:txBody>
      </p:sp>
    </p:spTree>
    <p:extLst>
      <p:ext uri="{BB962C8B-B14F-4D97-AF65-F5344CB8AC3E}">
        <p14:creationId xmlns:p14="http://schemas.microsoft.com/office/powerpoint/2010/main" val="402569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86049D04-7909-4950-AC86-49E0175E01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A9E94E-D26E-4708-B2FD-B8AE6837B6EB}" type="slidenum">
              <a:rPr lang="en-US" altLang="en-US" sz="1300"/>
              <a:pPr>
                <a:spcBef>
                  <a:spcPct val="0"/>
                </a:spcBef>
              </a:pPr>
              <a:t>35</a:t>
            </a:fld>
            <a:endParaRPr lang="en-US" altLang="en-US" sz="1300"/>
          </a:p>
        </p:txBody>
      </p:sp>
      <p:sp>
        <p:nvSpPr>
          <p:cNvPr id="10243" name="Rectangle 2">
            <a:extLst>
              <a:ext uri="{FF2B5EF4-FFF2-40B4-BE49-F238E27FC236}">
                <a16:creationId xmlns:a16="http://schemas.microsoft.com/office/drawing/2014/main" id="{AAAD26CD-E5EB-4BD5-A61F-99C86084FAE0}"/>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C3ECAD36-89E3-4F3B-9807-88F4D281B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61BF121-425F-41B9-8CF4-865DD7636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E1CB3DE-E39F-449E-A000-927F9EC605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8436" name="Slide Number Placeholder 3">
            <a:extLst>
              <a:ext uri="{FF2B5EF4-FFF2-40B4-BE49-F238E27FC236}">
                <a16:creationId xmlns:a16="http://schemas.microsoft.com/office/drawing/2014/main" id="{099ACD85-C622-42B8-A6DB-FFEBADBF12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C2EBD4-633C-4D9F-BC60-03A9C9B50306}" type="slidenum">
              <a:rPr lang="en-GB" altLang="en-US">
                <a:latin typeface="Calibri" panose="020F0502020204030204" pitchFamily="34" charset="0"/>
              </a:rPr>
              <a:pPr/>
              <a:t>42</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Good morning</a:t>
            </a:r>
          </a:p>
          <a:p>
            <a:endParaRPr lang="en-GB" sz="1600" dirty="0"/>
          </a:p>
          <a:p>
            <a:r>
              <a:rPr lang="en-GB" sz="1600" dirty="0"/>
              <a:t>Warm welcome to our webinar</a:t>
            </a:r>
          </a:p>
          <a:p>
            <a:endParaRPr lang="en-GB" sz="1600" dirty="0"/>
          </a:p>
          <a:p>
            <a:r>
              <a:rPr lang="en-GB" sz="1600" dirty="0"/>
              <a:t>Thank you for joining 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23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This is a case about railways; specifically rail franchising competitions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00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It is also about pensions; specifically the defined benefit private pension scheme enjoyed by those employed on the railways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80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677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a:p>
            <a:r>
              <a:rPr lang="en-GB" sz="1600" dirty="0"/>
              <a:t>In a very, thorough and considered judgment running to 193 pages (which is longer than the first two Harry Potter novels, apparently…) the SoS was successful on every issue </a:t>
            </a:r>
          </a:p>
          <a:p>
            <a:endParaRPr lang="en-GB" sz="1600" dirty="0"/>
          </a:p>
          <a:p>
            <a:r>
              <a:rPr lang="en-GB" sz="1600" dirty="0"/>
              <a:t>There is a lot of law in the judgment and much of interest to procurement lawyers for CA and challenger alike.</a:t>
            </a:r>
          </a:p>
          <a:p>
            <a:endParaRPr lang="en-GB" sz="1600" dirty="0"/>
          </a:p>
          <a:p>
            <a:r>
              <a:rPr lang="en-GB" sz="1600" dirty="0"/>
              <a:t>It is quite hard to condense this into 10 minutes, but giving a huge credit to the excellent </a:t>
            </a:r>
            <a:r>
              <a:rPr lang="en-GB" sz="1600" dirty="0" err="1"/>
              <a:t>Lawtel</a:t>
            </a:r>
            <a:r>
              <a:rPr lang="en-GB" sz="1600" dirty="0"/>
              <a:t> summary (of 25 June) I am going to try and give you the highlights, starting with the question whether the ITT terms governing non-compliance and disqualification breached the duties of transparency and fairness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17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29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38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Trenitalia (Italy)</a:t>
            </a:r>
          </a:p>
          <a:p>
            <a:r>
              <a:rPr lang="en-GB" sz="1600" dirty="0"/>
              <a:t>RENFE (Spain)</a:t>
            </a:r>
          </a:p>
          <a:p>
            <a:r>
              <a:rPr lang="en-GB" sz="1600" dirty="0"/>
              <a:t>SNCF (France)</a:t>
            </a:r>
          </a:p>
          <a:p>
            <a:r>
              <a:rPr lang="en-GB" sz="1600" dirty="0"/>
              <a:t>Deutsche Bahn (Arriva) </a:t>
            </a:r>
          </a:p>
          <a:p>
            <a:r>
              <a:rPr lang="en-GB" sz="1600" dirty="0" err="1"/>
              <a:t>Nederlandse</a:t>
            </a:r>
            <a:r>
              <a:rPr lang="en-GB" sz="1600" dirty="0"/>
              <a:t> </a:t>
            </a:r>
            <a:r>
              <a:rPr lang="en-GB" sz="1600" dirty="0" err="1"/>
              <a:t>Spoorwegen</a:t>
            </a:r>
            <a:r>
              <a:rPr lang="en-GB" sz="1600" dirty="0"/>
              <a:t> (Abellio)</a:t>
            </a:r>
          </a:p>
          <a:p>
            <a:r>
              <a:rPr lang="en-GB" sz="1600" dirty="0"/>
              <a:t>Keolis (France – 70% SNCF and 30 Canada – Quebec)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81CD6-B01C-497B-88C8-E40F5F82FF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145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05B"/>
        </a:solidFill>
        <a:effectLst/>
      </p:bgPr>
    </p:bg>
    <p:spTree>
      <p:nvGrpSpPr>
        <p:cNvPr id="1" name=""/>
        <p:cNvGrpSpPr/>
        <p:nvPr/>
      </p:nvGrpSpPr>
      <p:grpSpPr>
        <a:xfrm>
          <a:off x="0" y="0"/>
          <a:ext cx="0" cy="0"/>
          <a:chOff x="0" y="0"/>
          <a:chExt cx="0" cy="0"/>
        </a:xfrm>
      </p:grpSpPr>
      <p:sp>
        <p:nvSpPr>
          <p:cNvPr id="12" name="Title 5"/>
          <p:cNvSpPr txBox="1">
            <a:spLocks/>
          </p:cNvSpPr>
          <p:nvPr userDrawn="1"/>
        </p:nvSpPr>
        <p:spPr>
          <a:xfrm>
            <a:off x="611560" y="548681"/>
            <a:ext cx="7920880" cy="3033682"/>
          </a:xfrm>
          <a:prstGeom prst="rect">
            <a:avLst/>
          </a:prstGeom>
          <a:solidFill>
            <a:srgbClr val="628FC8"/>
          </a:solidFill>
        </p:spPr>
        <p:txBody>
          <a:bodyPr/>
          <a:lstStyle>
            <a:lvl1pPr algn="ctr" defTabSz="914400" rtl="0" eaLnBrk="1" latinLnBrk="0" hangingPunct="1">
              <a:spcBef>
                <a:spcPct val="0"/>
              </a:spcBef>
              <a:buNone/>
              <a:defRPr sz="3200" kern="1200">
                <a:solidFill>
                  <a:schemeClr val="bg1"/>
                </a:solidFill>
                <a:latin typeface="Superior Title Medium" pitchFamily="50" charset="0"/>
                <a:ea typeface="+mj-ea"/>
                <a:cs typeface="+mj-cs"/>
              </a:defRPr>
            </a:lvl1pPr>
          </a:lstStyle>
          <a:p>
            <a:br>
              <a:rPr lang="en-GB" dirty="0"/>
            </a:br>
            <a:br>
              <a:rPr lang="en-GB" dirty="0"/>
            </a:br>
            <a:endParaRPr lang="en-GB" dirty="0"/>
          </a:p>
        </p:txBody>
      </p:sp>
      <p:sp>
        <p:nvSpPr>
          <p:cNvPr id="2" name="Title 1"/>
          <p:cNvSpPr>
            <a:spLocks noGrp="1"/>
          </p:cNvSpPr>
          <p:nvPr>
            <p:ph type="ctrTitle" hasCustomPrompt="1"/>
          </p:nvPr>
        </p:nvSpPr>
        <p:spPr>
          <a:xfrm>
            <a:off x="760039" y="1988841"/>
            <a:ext cx="7773225" cy="1512167"/>
          </a:xfrm>
          <a:prstGeom prst="rect">
            <a:avLst/>
          </a:prstGeom>
        </p:spPr>
        <p:txBody>
          <a:bodyPr/>
          <a:lstStyle>
            <a:lvl1pPr algn="r">
              <a:defRPr sz="4800" baseline="0">
                <a:latin typeface="Superior Title Bold" pitchFamily="50" charset="0"/>
              </a:defRPr>
            </a:lvl1pPr>
          </a:lstStyle>
          <a:p>
            <a:br>
              <a:rPr lang="en-US" dirty="0"/>
            </a:br>
            <a:r>
              <a:rPr lang="en-US" dirty="0"/>
              <a:t>[INSERT TITLE]</a:t>
            </a:r>
            <a:endParaRPr lang="en-GB" dirty="0"/>
          </a:p>
        </p:txBody>
      </p:sp>
      <p:sp>
        <p:nvSpPr>
          <p:cNvPr id="3" name="Subtitle 2"/>
          <p:cNvSpPr>
            <a:spLocks noGrp="1"/>
          </p:cNvSpPr>
          <p:nvPr>
            <p:ph type="subTitle" idx="1" hasCustomPrompt="1"/>
          </p:nvPr>
        </p:nvSpPr>
        <p:spPr>
          <a:xfrm>
            <a:off x="1333920" y="3573096"/>
            <a:ext cx="7198169" cy="1752600"/>
          </a:xfrm>
          <a:solidFill>
            <a:schemeClr val="bg1"/>
          </a:solidFill>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rgbClr val="00205B"/>
                </a:solidFill>
                <a:latin typeface="Superior Title Medium"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solidFill>
                  <a:srgbClr val="00205B"/>
                </a:solidFill>
              </a:rPr>
              <a:t>[Insert sub-title or author(s) (as applicable)]</a:t>
            </a:r>
          </a:p>
        </p:txBody>
      </p:sp>
      <p:pic>
        <p:nvPicPr>
          <p:cNvPr id="10" name="Picture 9"/>
          <p:cNvPicPr/>
          <p:nvPr userDrawn="1"/>
        </p:nvPicPr>
        <p:blipFill rotWithShape="1">
          <a:blip r:embed="rId2"/>
          <a:srcRect l="69525" t="40160" r="12557" b="43278"/>
          <a:stretch/>
        </p:blipFill>
        <p:spPr bwMode="auto">
          <a:xfrm>
            <a:off x="6012160" y="764704"/>
            <a:ext cx="2517569" cy="593766"/>
          </a:xfrm>
          <a:prstGeom prst="rect">
            <a:avLst/>
          </a:prstGeom>
          <a:ln>
            <a:noFill/>
          </a:ln>
          <a:extLst>
            <a:ext uri="{53640926-AAD7-44D8-BBD7-CCE9431645EC}">
              <a14:shadowObscured xmlns:a14="http://schemas.microsoft.com/office/drawing/2010/main"/>
            </a:ext>
          </a:extLst>
        </p:spPr>
      </p:pic>
      <p:sp>
        <p:nvSpPr>
          <p:cNvPr id="13" name="Rectangle 12"/>
          <p:cNvSpPr/>
          <p:nvPr userDrawn="1"/>
        </p:nvSpPr>
        <p:spPr>
          <a:xfrm>
            <a:off x="611560" y="3573096"/>
            <a:ext cx="720000" cy="720000"/>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Rectangle 13"/>
          <p:cNvSpPr/>
          <p:nvPr userDrawn="1"/>
        </p:nvSpPr>
        <p:spPr>
          <a:xfrm>
            <a:off x="7805950" y="5327069"/>
            <a:ext cx="720000" cy="720000"/>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6" name="Title 1"/>
          <p:cNvSpPr txBox="1">
            <a:spLocks/>
          </p:cNvSpPr>
          <p:nvPr userDrawn="1"/>
        </p:nvSpPr>
        <p:spPr>
          <a:xfrm>
            <a:off x="788432" y="4090436"/>
            <a:ext cx="7772400" cy="1243948"/>
          </a:xfrm>
          <a:prstGeom prst="rect">
            <a:avLst/>
          </a:prstGeom>
        </p:spPr>
        <p:txBody>
          <a:bodyPr/>
          <a:lstStyle>
            <a:lvl1pPr algn="r" defTabSz="914400" rtl="0" eaLnBrk="1" latinLnBrk="0" hangingPunct="1">
              <a:spcBef>
                <a:spcPct val="0"/>
              </a:spcBef>
              <a:buNone/>
              <a:defRPr sz="4800" kern="1200" baseline="0">
                <a:solidFill>
                  <a:schemeClr val="bg1"/>
                </a:solidFill>
                <a:latin typeface="Superior Title Bold" pitchFamily="50" charset="0"/>
                <a:ea typeface="+mj-ea"/>
                <a:cs typeface="+mj-cs"/>
              </a:defRPr>
            </a:lvl1pPr>
          </a:lstStyle>
          <a:p>
            <a:br>
              <a:rPr lang="en-US" dirty="0"/>
            </a:br>
            <a:endParaRPr lang="en-GB" sz="2000" dirty="0">
              <a:solidFill>
                <a:srgbClr val="00205B"/>
              </a:solidFill>
              <a:latin typeface="Fort Medium" pitchFamily="50" charset="0"/>
            </a:endParaRPr>
          </a:p>
        </p:txBody>
      </p:sp>
    </p:spTree>
    <p:extLst>
      <p:ext uri="{BB962C8B-B14F-4D97-AF65-F5344CB8AC3E}">
        <p14:creationId xmlns:p14="http://schemas.microsoft.com/office/powerpoint/2010/main" val="201216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05B"/>
        </a:solidFill>
        <a:effectLst/>
      </p:bgPr>
    </p:bg>
    <p:spTree>
      <p:nvGrpSpPr>
        <p:cNvPr id="1" name=""/>
        <p:cNvGrpSpPr/>
        <p:nvPr/>
      </p:nvGrpSpPr>
      <p:grpSpPr>
        <a:xfrm>
          <a:off x="0" y="0"/>
          <a:ext cx="0" cy="0"/>
          <a:chOff x="0" y="0"/>
          <a:chExt cx="0" cy="0"/>
        </a:xfrm>
      </p:grpSpPr>
      <p:sp>
        <p:nvSpPr>
          <p:cNvPr id="4" name="Title 5"/>
          <p:cNvSpPr txBox="1">
            <a:spLocks/>
          </p:cNvSpPr>
          <p:nvPr/>
        </p:nvSpPr>
        <p:spPr>
          <a:xfrm>
            <a:off x="611188" y="549275"/>
            <a:ext cx="7921625" cy="3033713"/>
          </a:xfrm>
          <a:prstGeom prst="rect">
            <a:avLst/>
          </a:prstGeom>
          <a:solidFill>
            <a:srgbClr val="628FC8"/>
          </a:solidFill>
        </p:spPr>
        <p:txBody>
          <a:bodyPr/>
          <a:lstStyle>
            <a:lvl1pPr algn="ctr" defTabSz="914400" rtl="0" eaLnBrk="1" latinLnBrk="0" hangingPunct="1">
              <a:spcBef>
                <a:spcPct val="0"/>
              </a:spcBef>
              <a:buNone/>
              <a:defRPr sz="3200" kern="1200">
                <a:solidFill>
                  <a:schemeClr val="bg1"/>
                </a:solidFill>
                <a:latin typeface="Superior Title Medium" pitchFamily="50" charset="0"/>
                <a:ea typeface="+mj-ea"/>
                <a:cs typeface="+mj-cs"/>
              </a:defRPr>
            </a:lvl1pPr>
          </a:lstStyle>
          <a:p>
            <a:pPr fontAlgn="auto">
              <a:spcAft>
                <a:spcPts val="0"/>
              </a:spcAft>
              <a:defRPr/>
            </a:pPr>
            <a:br>
              <a:rPr lang="en-GB" dirty="0"/>
            </a:br>
            <a:br>
              <a:rPr lang="en-GB" dirty="0"/>
            </a:br>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l="69525" t="40160" r="12556" b="43279"/>
          <a:stretch>
            <a:fillRect/>
          </a:stretch>
        </p:blipFill>
        <p:spPr bwMode="auto">
          <a:xfrm>
            <a:off x="6011863" y="765175"/>
            <a:ext cx="25177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188" y="3573463"/>
            <a:ext cx="720725" cy="719137"/>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7" name="Rectangle 6"/>
          <p:cNvSpPr/>
          <p:nvPr/>
        </p:nvSpPr>
        <p:spPr>
          <a:xfrm>
            <a:off x="7805738" y="5327650"/>
            <a:ext cx="720725" cy="719138"/>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8" name="Title 1"/>
          <p:cNvSpPr txBox="1">
            <a:spLocks/>
          </p:cNvSpPr>
          <p:nvPr/>
        </p:nvSpPr>
        <p:spPr>
          <a:xfrm>
            <a:off x="788988" y="4090988"/>
            <a:ext cx="7772400" cy="1243012"/>
          </a:xfrm>
          <a:prstGeom prst="rect">
            <a:avLst/>
          </a:prstGeom>
        </p:spPr>
        <p:txBody>
          <a:bodyPr/>
          <a:lstStyle>
            <a:lvl1pPr algn="r" defTabSz="914400" rtl="0" eaLnBrk="1" latinLnBrk="0" hangingPunct="1">
              <a:spcBef>
                <a:spcPct val="0"/>
              </a:spcBef>
              <a:buNone/>
              <a:defRPr sz="4800" kern="1200" baseline="0">
                <a:solidFill>
                  <a:schemeClr val="bg1"/>
                </a:solidFill>
                <a:latin typeface="Superior Title Bold" pitchFamily="50" charset="0"/>
                <a:ea typeface="+mj-ea"/>
                <a:cs typeface="+mj-cs"/>
              </a:defRPr>
            </a:lvl1pPr>
          </a:lstStyle>
          <a:p>
            <a:pPr fontAlgn="auto">
              <a:spcAft>
                <a:spcPts val="0"/>
              </a:spcAft>
              <a:defRPr/>
            </a:pPr>
            <a:br>
              <a:rPr lang="en-US" dirty="0"/>
            </a:br>
            <a:endParaRPr lang="en-GB" sz="2000" dirty="0">
              <a:solidFill>
                <a:srgbClr val="00205B"/>
              </a:solidFill>
              <a:latin typeface="Fort Medium" pitchFamily="50" charset="0"/>
            </a:endParaRPr>
          </a:p>
        </p:txBody>
      </p:sp>
      <p:sp>
        <p:nvSpPr>
          <p:cNvPr id="2" name="Title 1"/>
          <p:cNvSpPr>
            <a:spLocks noGrp="1"/>
          </p:cNvSpPr>
          <p:nvPr>
            <p:ph type="ctrTitle"/>
          </p:nvPr>
        </p:nvSpPr>
        <p:spPr>
          <a:xfrm>
            <a:off x="760039" y="1988841"/>
            <a:ext cx="7773225" cy="1512167"/>
          </a:xfrm>
          <a:prstGeom prst="rect">
            <a:avLst/>
          </a:prstGeom>
        </p:spPr>
        <p:txBody>
          <a:bodyPr/>
          <a:lstStyle>
            <a:lvl1pPr algn="r">
              <a:defRPr sz="5400" b="1" baseline="0">
                <a:effectLst>
                  <a:outerShdw blurRad="38100" dist="38100" dir="2700000" algn="tl">
                    <a:srgbClr val="000000">
                      <a:alpha val="43137"/>
                    </a:srgbClr>
                  </a:outerShdw>
                </a:effectLst>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333920" y="3573096"/>
            <a:ext cx="7198169" cy="1752600"/>
          </a:xfrm>
          <a:solidFill>
            <a:schemeClr val="bg1"/>
          </a:solidFill>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aseline="0">
                <a:solidFill>
                  <a:srgbClr val="00205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05352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Placeholder 8"/>
          <p:cNvSpPr txBox="1">
            <a:spLocks/>
          </p:cNvSpPr>
          <p:nvPr/>
        </p:nvSpPr>
        <p:spPr>
          <a:xfrm>
            <a:off x="3175" y="6237288"/>
            <a:ext cx="9144000" cy="647700"/>
          </a:xfrm>
          <a:prstGeom prst="rect">
            <a:avLst/>
          </a:prstGeom>
          <a:solidFill>
            <a:srgbClr val="00205B"/>
          </a:solidFill>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lang="en-US" sz="3200" b="1" kern="1200" baseline="0" dirty="0">
                <a:solidFill>
                  <a:schemeClr val="bg1"/>
                </a:solidFill>
                <a:effectLst>
                  <a:outerShdw blurRad="31750" dist="25400" dir="5400000" algn="tl" rotWithShape="0">
                    <a:srgbClr val="000000">
                      <a:alpha val="25000"/>
                    </a:srgbClr>
                  </a:outerShdw>
                </a:effectLst>
                <a:latin typeface="Superior Title Medium" pitchFamily="50" charset="0"/>
                <a:ea typeface="+mj-ea"/>
                <a:cs typeface="+mj-cs"/>
              </a:defRPr>
            </a:lvl1pPr>
            <a:extLst/>
          </a:lstStyle>
          <a:p>
            <a:pPr fontAlgn="auto">
              <a:spcAft>
                <a:spcPts val="0"/>
              </a:spcAft>
              <a:defRPr/>
            </a:pPr>
            <a:endParaRPr lang="en-GB"/>
          </a:p>
        </p:txBody>
      </p:sp>
      <p:sp>
        <p:nvSpPr>
          <p:cNvPr id="5" name="Title 2"/>
          <p:cNvSpPr txBox="1">
            <a:spLocks/>
          </p:cNvSpPr>
          <p:nvPr/>
        </p:nvSpPr>
        <p:spPr>
          <a:xfrm>
            <a:off x="0" y="-26988"/>
            <a:ext cx="9144000" cy="1511301"/>
          </a:xfrm>
          <a:prstGeom prst="rect">
            <a:avLst/>
          </a:prstGeom>
          <a:solidFill>
            <a:srgbClr val="00205B"/>
          </a:solidFill>
        </p:spPr>
        <p:txBody>
          <a:bodyPr/>
          <a:lstStyle>
            <a:lvl1pPr algn="l" defTabSz="914400" rtl="0" eaLnBrk="1" latinLnBrk="0" hangingPunct="1">
              <a:spcBef>
                <a:spcPct val="0"/>
              </a:spcBef>
              <a:buNone/>
              <a:defRPr sz="4400" kern="1200">
                <a:solidFill>
                  <a:schemeClr val="bg1"/>
                </a:solidFill>
                <a:latin typeface="Superior Title Medium" pitchFamily="50" charset="0"/>
                <a:ea typeface="+mj-ea"/>
                <a:cs typeface="+mj-cs"/>
              </a:defRPr>
            </a:lvl1pPr>
          </a:lstStyle>
          <a:p>
            <a:pPr fontAlgn="auto">
              <a:spcAft>
                <a:spcPts val="0"/>
              </a:spcAft>
              <a:defRPr/>
            </a:pPr>
            <a:endParaRPr lang="en-GB"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115888"/>
            <a:ext cx="8445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520" y="116632"/>
            <a:ext cx="7560840" cy="1143000"/>
          </a:xfrm>
          <a:prstGeom prst="rect">
            <a:avLst/>
          </a:prstGeom>
        </p:spPr>
        <p:txBody>
          <a:bodyPr/>
          <a:lstStyle>
            <a:lvl1pPr algn="l">
              <a:defRPr b="1">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251520" y="1600200"/>
            <a:ext cx="8435280" cy="4525963"/>
          </a:xfrm>
        </p:spPr>
        <p:txBody>
          <a:bodyPr/>
          <a:lstStyle>
            <a:lvl1pPr marL="566928" indent="-457200" algn="l" rtl="0" eaLnBrk="1" latinLnBrk="0" hangingPunct="1">
              <a:spcBef>
                <a:spcPts val="400"/>
              </a:spcBef>
              <a:spcAft>
                <a:spcPts val="0"/>
              </a:spcAft>
              <a:buClr>
                <a:srgbClr val="00205B"/>
              </a:buClr>
              <a:buSzPct val="68000"/>
              <a:buFont typeface="Wingdings" panose="05000000000000000000" pitchFamily="2" charset="2"/>
              <a:buChar char="Ø"/>
              <a:defRPr sz="2800">
                <a:solidFill>
                  <a:srgbClr val="00205B"/>
                </a:solidFill>
                <a:latin typeface="Calibri" panose="020F0502020204030204" pitchFamily="34" charset="0"/>
              </a:defRPr>
            </a:lvl1pPr>
            <a:lvl2pPr marL="812800" indent="-276225" algn="l" rtl="0" eaLnBrk="1" latinLnBrk="0" hangingPunct="1">
              <a:spcBef>
                <a:spcPts val="324"/>
              </a:spcBef>
              <a:buClr>
                <a:srgbClr val="6E91C8"/>
              </a:buClr>
              <a:buFont typeface="Arial" panose="020B0604020202020204" pitchFamily="34" charset="0"/>
              <a:buChar char="•"/>
              <a:defRPr sz="2400">
                <a:solidFill>
                  <a:srgbClr val="628FC8"/>
                </a:solidFill>
                <a:latin typeface="Calibri" panose="020F0502020204030204" pitchFamily="34" charset="0"/>
              </a:defRPr>
            </a:lvl2pPr>
            <a:lvl3pPr marL="1074738" indent="-261938" algn="l" rtl="0" eaLnBrk="1" latinLnBrk="0" hangingPunct="1">
              <a:spcBef>
                <a:spcPts val="350"/>
              </a:spcBef>
              <a:buClr>
                <a:srgbClr val="6E91C8"/>
              </a:buClr>
              <a:buSzPct val="100000"/>
              <a:buFont typeface="Wingdings 2"/>
              <a:buChar char=""/>
              <a:defRPr sz="2000">
                <a:solidFill>
                  <a:srgbClr val="628FC8"/>
                </a:solidFill>
                <a:latin typeface="Calibri" panose="020F0502020204030204" pitchFamily="34" charset="0"/>
              </a:defRPr>
            </a:lvl3pPr>
            <a:lvl4pPr marL="1349375" indent="-274638" algn="l" rtl="0" eaLnBrk="1" latinLnBrk="0" hangingPunct="1">
              <a:spcBef>
                <a:spcPts val="350"/>
              </a:spcBef>
              <a:buClr>
                <a:srgbClr val="6E91C8"/>
              </a:buClr>
              <a:buFont typeface="Wingdings 2"/>
              <a:buChar char=""/>
              <a:defRPr sz="1800">
                <a:solidFill>
                  <a:srgbClr val="628FC8"/>
                </a:solidFill>
                <a:latin typeface="Calibri" panose="020F0502020204030204" pitchFamily="34" charset="0"/>
              </a:defRPr>
            </a:lvl4pPr>
            <a:lvl5pPr marL="1611313" indent="-261938" algn="l" rtl="0" eaLnBrk="1" latinLnBrk="0" hangingPunct="1">
              <a:spcBef>
                <a:spcPts val="350"/>
              </a:spcBef>
              <a:buClr>
                <a:srgbClr val="6E91C8"/>
              </a:buClr>
              <a:buFont typeface="Wingdings 2"/>
              <a:buChar char=""/>
              <a:defRPr sz="1600">
                <a:solidFill>
                  <a:srgbClr val="628FC8"/>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sz="1000" smtClean="0">
                <a:solidFill>
                  <a:schemeClr val="bg1"/>
                </a:solidFill>
                <a:latin typeface="Fort Light" pitchFamily="50" charset="0"/>
              </a:defRPr>
            </a:lvl1pPr>
          </a:lstStyle>
          <a:p>
            <a:pPr>
              <a:defRPr/>
            </a:pPr>
            <a:fld id="{21980215-3692-4113-A22D-6880CC3B5472}" type="datetime1">
              <a:rPr lang="en-GB"/>
              <a:pPr>
                <a:defRPr/>
              </a:pPr>
              <a:t>01/07/2020</a:t>
            </a:fld>
            <a:endParaRPr lang="en-GB" dirty="0"/>
          </a:p>
        </p:txBody>
      </p:sp>
      <p:sp>
        <p:nvSpPr>
          <p:cNvPr id="8" name="Slide Number Placeholder 5"/>
          <p:cNvSpPr>
            <a:spLocks noGrp="1"/>
          </p:cNvSpPr>
          <p:nvPr>
            <p:ph type="sldNum" sz="quarter" idx="11"/>
          </p:nvPr>
        </p:nvSpPr>
        <p:spPr/>
        <p:txBody>
          <a:bodyPr/>
          <a:lstStyle>
            <a:lvl1pPr>
              <a:defRPr sz="1000" smtClean="0">
                <a:solidFill>
                  <a:schemeClr val="bg1"/>
                </a:solidFill>
                <a:latin typeface="Fort Light" pitchFamily="50" charset="0"/>
              </a:defRPr>
            </a:lvl1pPr>
          </a:lstStyle>
          <a:p>
            <a:pPr>
              <a:defRPr/>
            </a:pPr>
            <a:fld id="{778CBB50-B474-491F-83D1-10CA2151BB4C}" type="slidenum">
              <a:rPr lang="en-GB"/>
              <a:pPr>
                <a:defRPr/>
              </a:pPr>
              <a:t>‹#›</a:t>
            </a:fld>
            <a:endParaRPr lang="en-GB" dirty="0"/>
          </a:p>
        </p:txBody>
      </p:sp>
    </p:spTree>
    <p:extLst>
      <p:ext uri="{BB962C8B-B14F-4D97-AF65-F5344CB8AC3E}">
        <p14:creationId xmlns:p14="http://schemas.microsoft.com/office/powerpoint/2010/main" val="415134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itle Placeholder 8"/>
          <p:cNvSpPr txBox="1">
            <a:spLocks/>
          </p:cNvSpPr>
          <p:nvPr/>
        </p:nvSpPr>
        <p:spPr>
          <a:xfrm>
            <a:off x="3175" y="6237288"/>
            <a:ext cx="9144000" cy="647700"/>
          </a:xfrm>
          <a:prstGeom prst="rect">
            <a:avLst/>
          </a:prstGeom>
          <a:solidFill>
            <a:srgbClr val="00205B"/>
          </a:solidFill>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lang="en-US" sz="3200" b="1" kern="1200" baseline="0" dirty="0">
                <a:solidFill>
                  <a:schemeClr val="bg1"/>
                </a:solidFill>
                <a:effectLst>
                  <a:outerShdw blurRad="31750" dist="25400" dir="5400000" algn="tl" rotWithShape="0">
                    <a:srgbClr val="000000">
                      <a:alpha val="25000"/>
                    </a:srgbClr>
                  </a:outerShdw>
                </a:effectLst>
                <a:latin typeface="Superior Title Medium" pitchFamily="50" charset="0"/>
                <a:ea typeface="+mj-ea"/>
                <a:cs typeface="+mj-cs"/>
              </a:defRPr>
            </a:lvl1pPr>
            <a:extLst/>
          </a:lstStyle>
          <a:p>
            <a:pPr fontAlgn="auto">
              <a:spcAft>
                <a:spcPts val="0"/>
              </a:spcAft>
              <a:defRPr/>
            </a:pPr>
            <a:endParaRPr lang="en-GB"/>
          </a:p>
        </p:txBody>
      </p:sp>
      <p:sp>
        <p:nvSpPr>
          <p:cNvPr id="6" name="Title 2"/>
          <p:cNvSpPr txBox="1">
            <a:spLocks/>
          </p:cNvSpPr>
          <p:nvPr/>
        </p:nvSpPr>
        <p:spPr>
          <a:xfrm>
            <a:off x="0" y="-26988"/>
            <a:ext cx="9144000" cy="1511301"/>
          </a:xfrm>
          <a:prstGeom prst="rect">
            <a:avLst/>
          </a:prstGeom>
          <a:solidFill>
            <a:srgbClr val="00205B"/>
          </a:solidFill>
        </p:spPr>
        <p:txBody>
          <a:bodyPr/>
          <a:lstStyle>
            <a:lvl1pPr algn="l" defTabSz="914400" rtl="0" eaLnBrk="1" latinLnBrk="0" hangingPunct="1">
              <a:spcBef>
                <a:spcPct val="0"/>
              </a:spcBef>
              <a:buNone/>
              <a:defRPr sz="4400" kern="1200">
                <a:solidFill>
                  <a:schemeClr val="bg1"/>
                </a:solidFill>
                <a:latin typeface="Superior Title Medium" pitchFamily="50" charset="0"/>
                <a:ea typeface="+mj-ea"/>
                <a:cs typeface="+mj-cs"/>
              </a:defRPr>
            </a:lvl1pPr>
          </a:lstStyle>
          <a:p>
            <a:pPr fontAlgn="auto">
              <a:spcAft>
                <a:spcPts val="0"/>
              </a:spcAft>
              <a:defRPr/>
            </a:pPr>
            <a:endParaRPr lang="en-GB"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115888"/>
            <a:ext cx="8445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520" y="116632"/>
            <a:ext cx="7560840" cy="1143000"/>
          </a:xfrm>
          <a:prstGeom prst="rect">
            <a:avLst/>
          </a:prstGeom>
        </p:spPr>
        <p:txBody>
          <a:bodyPr/>
          <a:lstStyle>
            <a:lvl1pPr algn="l">
              <a:defRPr b="1" baseline="0">
                <a:effectLst>
                  <a:outerShdw blurRad="38100" dist="38100" dir="2700000" algn="tl">
                    <a:srgbClr val="000000">
                      <a:alpha val="43137"/>
                    </a:srgbClr>
                  </a:outerShdw>
                </a:effectLst>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marL="566928" indent="-457200" algn="l" rtl="0" eaLnBrk="1" latinLnBrk="0" hangingPunct="1">
              <a:spcBef>
                <a:spcPts val="400"/>
              </a:spcBef>
              <a:spcAft>
                <a:spcPts val="0"/>
              </a:spcAft>
              <a:buClr>
                <a:srgbClr val="00205B"/>
              </a:buClr>
              <a:buSzPct val="68000"/>
              <a:buFont typeface="Wingdings" panose="05000000000000000000" pitchFamily="2" charset="2"/>
              <a:buChar char="Ø"/>
              <a:defRPr kumimoji="0" lang="en-US" sz="2800" kern="1200" dirty="0" smtClean="0">
                <a:solidFill>
                  <a:srgbClr val="00205B"/>
                </a:solidFill>
                <a:latin typeface="Calibri" panose="020F0502020204030204" pitchFamily="34" charset="0"/>
                <a:ea typeface="+mn-ea"/>
                <a:cs typeface="+mn-cs"/>
              </a:defRPr>
            </a:lvl1pPr>
            <a:lvl2pPr marL="621792" indent="-228600" algn="l" rtl="0" eaLnBrk="1" latinLnBrk="0" hangingPunct="1">
              <a:spcBef>
                <a:spcPts val="324"/>
              </a:spcBef>
              <a:buClr>
                <a:srgbClr val="6E91C8"/>
              </a:buClr>
              <a:buFont typeface="Arial" panose="020B0604020202020204" pitchFamily="34" charset="0"/>
              <a:buChar char="•"/>
              <a:defRPr kumimoji="0" lang="en-US" sz="2400" kern="1200" dirty="0" smtClean="0">
                <a:solidFill>
                  <a:srgbClr val="628FC8"/>
                </a:solidFill>
                <a:latin typeface="+mj-lt"/>
                <a:ea typeface="+mn-ea"/>
                <a:cs typeface="+mn-cs"/>
              </a:defRPr>
            </a:lvl2pPr>
            <a:lvl3pPr marL="859536" indent="-228600" algn="l" rtl="0" eaLnBrk="1" latinLnBrk="0" hangingPunct="1">
              <a:spcBef>
                <a:spcPts val="350"/>
              </a:spcBef>
              <a:buClr>
                <a:srgbClr val="6E91C8"/>
              </a:buClr>
              <a:buSzPct val="100000"/>
              <a:buFont typeface="Wingdings 2"/>
              <a:buChar char=""/>
              <a:defRPr kumimoji="0" lang="en-US" sz="2000" kern="1200" dirty="0" smtClean="0">
                <a:solidFill>
                  <a:srgbClr val="628FC8"/>
                </a:solidFill>
                <a:latin typeface="+mj-lt"/>
                <a:ea typeface="+mn-ea"/>
                <a:cs typeface="+mn-cs"/>
              </a:defRPr>
            </a:lvl3pPr>
            <a:lvl4pPr marL="1143000" indent="-228600" algn="l" rtl="0" eaLnBrk="1" latinLnBrk="0" hangingPunct="1">
              <a:spcBef>
                <a:spcPts val="350"/>
              </a:spcBef>
              <a:buClr>
                <a:srgbClr val="6E91C8"/>
              </a:buClr>
              <a:buFont typeface="Wingdings 2"/>
              <a:buChar char=""/>
              <a:defRPr kumimoji="0" lang="en-US" sz="1800" kern="1200" dirty="0" smtClean="0">
                <a:solidFill>
                  <a:srgbClr val="628FC8"/>
                </a:solidFill>
                <a:latin typeface="+mj-lt"/>
                <a:ea typeface="+mn-ea"/>
                <a:cs typeface="+mn-cs"/>
              </a:defRPr>
            </a:lvl4pPr>
            <a:lvl5pPr marL="1371600" indent="-228600" algn="l" rtl="0" eaLnBrk="1" latinLnBrk="0" hangingPunct="1">
              <a:spcBef>
                <a:spcPts val="350"/>
              </a:spcBef>
              <a:buClr>
                <a:srgbClr val="6E91C8"/>
              </a:buClr>
              <a:buFont typeface="Wingdings 2"/>
              <a:buChar char=""/>
              <a:defRPr kumimoji="0" lang="en-US" sz="1600" kern="1200" dirty="0" smtClean="0">
                <a:solidFill>
                  <a:srgbClr val="628FC8"/>
                </a:solidFill>
                <a:latin typeface="+mj-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marL="566928" indent="-457200" algn="l" defTabSz="914400" rtl="0" eaLnBrk="1" latinLnBrk="0" hangingPunct="1">
              <a:spcBef>
                <a:spcPts val="400"/>
              </a:spcBef>
              <a:spcAft>
                <a:spcPts val="0"/>
              </a:spcAft>
              <a:buClr>
                <a:srgbClr val="00205B"/>
              </a:buClr>
              <a:buSzPct val="68000"/>
              <a:buFont typeface="Wingdings" panose="05000000000000000000" pitchFamily="2" charset="2"/>
              <a:buChar char="Ø"/>
              <a:defRPr kumimoji="0" lang="en-US" sz="2800" kern="1200" dirty="0" smtClean="0">
                <a:solidFill>
                  <a:srgbClr val="00205B"/>
                </a:solidFill>
                <a:latin typeface="Calibri" panose="020F0502020204030204" pitchFamily="34" charset="0"/>
                <a:ea typeface="+mn-ea"/>
                <a:cs typeface="+mn-cs"/>
              </a:defRPr>
            </a:lvl1pPr>
            <a:lvl2pPr marL="621792" indent="-228600" algn="l" defTabSz="914400" rtl="0" eaLnBrk="1" latinLnBrk="0" hangingPunct="1">
              <a:spcBef>
                <a:spcPts val="324"/>
              </a:spcBef>
              <a:buClr>
                <a:srgbClr val="6E91C8"/>
              </a:buClr>
              <a:buFont typeface="Arial" panose="020B0604020202020204" pitchFamily="34" charset="0"/>
              <a:buChar char="•"/>
              <a:defRPr kumimoji="0" lang="en-US" sz="2400" kern="1200" dirty="0" smtClean="0">
                <a:solidFill>
                  <a:srgbClr val="628FC8"/>
                </a:solidFill>
                <a:latin typeface="+mj-lt"/>
                <a:ea typeface="+mn-ea"/>
                <a:cs typeface="+mn-cs"/>
              </a:defRPr>
            </a:lvl2pPr>
            <a:lvl3pPr marL="973836" indent="-342900" algn="l" defTabSz="914400" rtl="0" eaLnBrk="1" latinLnBrk="0" hangingPunct="1">
              <a:spcBef>
                <a:spcPts val="350"/>
              </a:spcBef>
              <a:buClr>
                <a:srgbClr val="6E91C8"/>
              </a:buClr>
              <a:buSzPct val="100000"/>
              <a:buFont typeface="Wingdings 2"/>
              <a:buChar char=""/>
              <a:defRPr kumimoji="0" lang="en-US" sz="2000" kern="1200" dirty="0" smtClean="0">
                <a:solidFill>
                  <a:srgbClr val="628FC8"/>
                </a:solidFill>
                <a:latin typeface="+mj-lt"/>
                <a:ea typeface="+mn-ea"/>
                <a:cs typeface="+mn-cs"/>
              </a:defRPr>
            </a:lvl3pPr>
            <a:lvl4pPr marL="1143000" indent="-228600" algn="l" defTabSz="914400" rtl="0" eaLnBrk="1" latinLnBrk="0" hangingPunct="1">
              <a:spcBef>
                <a:spcPts val="350"/>
              </a:spcBef>
              <a:buClr>
                <a:srgbClr val="6E91C8"/>
              </a:buClr>
              <a:buFont typeface="Wingdings 2"/>
              <a:buChar char=""/>
              <a:defRPr kumimoji="0" lang="en-US" sz="1800" kern="1200" dirty="0" smtClean="0">
                <a:solidFill>
                  <a:srgbClr val="628FC8"/>
                </a:solidFill>
                <a:latin typeface="+mj-lt"/>
                <a:ea typeface="+mn-ea"/>
                <a:cs typeface="+mn-cs"/>
              </a:defRPr>
            </a:lvl4pPr>
            <a:lvl5pPr marL="1428750" indent="-285750" algn="l" defTabSz="914400" rtl="0" eaLnBrk="1" latinLnBrk="0" hangingPunct="1">
              <a:spcBef>
                <a:spcPts val="350"/>
              </a:spcBef>
              <a:buClr>
                <a:srgbClr val="6E91C8"/>
              </a:buClr>
              <a:buFont typeface="Wingdings 2"/>
              <a:buNone/>
              <a:defRPr kumimoji="0" lang="en-GB" sz="1600" kern="1200" dirty="0" smtClean="0">
                <a:solidFill>
                  <a:srgbClr val="628FC8"/>
                </a:solidFill>
                <a:latin typeface="+mj-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sz="1000" smtClean="0">
                <a:solidFill>
                  <a:schemeClr val="bg1"/>
                </a:solidFill>
                <a:latin typeface="Fort Light" pitchFamily="50" charset="0"/>
              </a:defRPr>
            </a:lvl1pPr>
          </a:lstStyle>
          <a:p>
            <a:pPr>
              <a:defRPr/>
            </a:pPr>
            <a:fld id="{C328ED22-53FB-492D-9C56-BC7CC60483EA}" type="slidenum">
              <a:rPr lang="en-GB"/>
              <a:pPr>
                <a:defRPr/>
              </a:pPr>
              <a:t>‹#›</a:t>
            </a:fld>
            <a:endParaRPr lang="en-GB" dirty="0"/>
          </a:p>
        </p:txBody>
      </p:sp>
      <p:sp>
        <p:nvSpPr>
          <p:cNvPr id="9" name="Date Placeholder 3"/>
          <p:cNvSpPr>
            <a:spLocks noGrp="1"/>
          </p:cNvSpPr>
          <p:nvPr>
            <p:ph type="dt" sz="half" idx="11"/>
          </p:nvPr>
        </p:nvSpPr>
        <p:spPr/>
        <p:txBody>
          <a:bodyPr/>
          <a:lstStyle>
            <a:lvl1pPr>
              <a:defRPr sz="1000" smtClean="0">
                <a:solidFill>
                  <a:schemeClr val="bg1"/>
                </a:solidFill>
                <a:latin typeface="Fort Light" pitchFamily="50" charset="0"/>
              </a:defRPr>
            </a:lvl1pPr>
          </a:lstStyle>
          <a:p>
            <a:pPr>
              <a:defRPr/>
            </a:pPr>
            <a:fld id="{0A278000-9897-4A69-8CC2-07F47ED0F200}" type="datetime1">
              <a:rPr lang="en-GB"/>
              <a:pPr>
                <a:defRPr/>
              </a:pPr>
              <a:t>01/07/2020</a:t>
            </a:fld>
            <a:endParaRPr lang="en-GB" dirty="0"/>
          </a:p>
        </p:txBody>
      </p:sp>
    </p:spTree>
    <p:extLst>
      <p:ext uri="{BB962C8B-B14F-4D97-AF65-F5344CB8AC3E}">
        <p14:creationId xmlns:p14="http://schemas.microsoft.com/office/powerpoint/2010/main" val="2674033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Placeholder 8"/>
          <p:cNvSpPr txBox="1">
            <a:spLocks/>
          </p:cNvSpPr>
          <p:nvPr/>
        </p:nvSpPr>
        <p:spPr>
          <a:xfrm>
            <a:off x="3175" y="6237288"/>
            <a:ext cx="9144000" cy="647700"/>
          </a:xfrm>
          <a:prstGeom prst="rect">
            <a:avLst/>
          </a:prstGeom>
          <a:solidFill>
            <a:srgbClr val="00205B"/>
          </a:solidFill>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lang="en-US" sz="3200" b="1" kern="1200" baseline="0" dirty="0">
                <a:solidFill>
                  <a:schemeClr val="bg1"/>
                </a:solidFill>
                <a:effectLst>
                  <a:outerShdw blurRad="31750" dist="25400" dir="5400000" algn="tl" rotWithShape="0">
                    <a:srgbClr val="000000">
                      <a:alpha val="25000"/>
                    </a:srgbClr>
                  </a:outerShdw>
                </a:effectLst>
                <a:latin typeface="Superior Title Medium" pitchFamily="50" charset="0"/>
                <a:ea typeface="+mj-ea"/>
                <a:cs typeface="+mj-cs"/>
              </a:defRPr>
            </a:lvl1pPr>
            <a:extLst/>
          </a:lstStyle>
          <a:p>
            <a:pPr fontAlgn="auto">
              <a:spcAft>
                <a:spcPts val="0"/>
              </a:spcAft>
              <a:defRPr/>
            </a:pPr>
            <a:endParaRPr lang="en-GB"/>
          </a:p>
        </p:txBody>
      </p:sp>
      <p:sp>
        <p:nvSpPr>
          <p:cNvPr id="5" name="Title 2"/>
          <p:cNvSpPr txBox="1">
            <a:spLocks/>
          </p:cNvSpPr>
          <p:nvPr/>
        </p:nvSpPr>
        <p:spPr>
          <a:xfrm>
            <a:off x="0" y="-26988"/>
            <a:ext cx="9144000" cy="1511301"/>
          </a:xfrm>
          <a:prstGeom prst="rect">
            <a:avLst/>
          </a:prstGeom>
          <a:solidFill>
            <a:srgbClr val="00205B"/>
          </a:solidFill>
        </p:spPr>
        <p:txBody>
          <a:bodyPr/>
          <a:lstStyle>
            <a:lvl1pPr algn="l" defTabSz="914400" rtl="0" eaLnBrk="1" latinLnBrk="0" hangingPunct="1">
              <a:spcBef>
                <a:spcPct val="0"/>
              </a:spcBef>
              <a:buNone/>
              <a:defRPr sz="4400" kern="1200">
                <a:solidFill>
                  <a:schemeClr val="bg1"/>
                </a:solidFill>
                <a:latin typeface="Superior Title Medium" pitchFamily="50" charset="0"/>
                <a:ea typeface="+mj-ea"/>
                <a:cs typeface="+mj-cs"/>
              </a:defRPr>
            </a:lvl1pPr>
          </a:lstStyle>
          <a:p>
            <a:pPr fontAlgn="auto">
              <a:spcAft>
                <a:spcPts val="0"/>
              </a:spcAft>
              <a:defRPr/>
            </a:pPr>
            <a:endParaRPr lang="en-GB"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115888"/>
            <a:ext cx="8445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51520" y="116632"/>
            <a:ext cx="7560840" cy="1143000"/>
          </a:xfrm>
          <a:prstGeom prst="rect">
            <a:avLst/>
          </a:prstGeom>
        </p:spPr>
        <p:txBody>
          <a:bodyPr/>
          <a:lstStyle>
            <a:lvl1pPr algn="l">
              <a:defRPr b="1">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dirty="0"/>
          </a:p>
        </p:txBody>
      </p:sp>
      <p:sp>
        <p:nvSpPr>
          <p:cNvPr id="12" name="Picture Placeholder 11"/>
          <p:cNvSpPr>
            <a:spLocks noGrp="1"/>
          </p:cNvSpPr>
          <p:nvPr>
            <p:ph type="pic" sz="quarter" idx="13"/>
          </p:nvPr>
        </p:nvSpPr>
        <p:spPr>
          <a:xfrm>
            <a:off x="395288" y="1773238"/>
            <a:ext cx="8353425" cy="4032250"/>
          </a:xfrm>
        </p:spPr>
        <p:txBody>
          <a:bodyPr rtlCol="0">
            <a:normAutofit/>
          </a:bodyPr>
          <a:lstStyle>
            <a:lvl1pPr marL="342900" indent="-342900">
              <a:buFont typeface="Wingdings" panose="05000000000000000000" pitchFamily="2" charset="2"/>
              <a:buChar char="Ø"/>
              <a:defRPr>
                <a:latin typeface="Calibri" panose="020F0502020204030204" pitchFamily="34" charset="0"/>
              </a:defRPr>
            </a:lvl1pPr>
          </a:lstStyle>
          <a:p>
            <a:pPr lvl="0"/>
            <a:r>
              <a:rPr lang="en-US" noProof="0"/>
              <a:t>Click icon to add picture</a:t>
            </a:r>
            <a:endParaRPr lang="en-GB" noProof="0" dirty="0"/>
          </a:p>
        </p:txBody>
      </p:sp>
      <p:sp>
        <p:nvSpPr>
          <p:cNvPr id="8" name="Date Placeholder 3"/>
          <p:cNvSpPr>
            <a:spLocks noGrp="1"/>
          </p:cNvSpPr>
          <p:nvPr>
            <p:ph type="dt" sz="half" idx="14"/>
          </p:nvPr>
        </p:nvSpPr>
        <p:spPr/>
        <p:txBody>
          <a:bodyPr/>
          <a:lstStyle>
            <a:lvl1pPr>
              <a:defRPr sz="1000" smtClean="0">
                <a:solidFill>
                  <a:schemeClr val="bg1"/>
                </a:solidFill>
                <a:latin typeface="Fort Light" pitchFamily="50" charset="0"/>
              </a:defRPr>
            </a:lvl1pPr>
          </a:lstStyle>
          <a:p>
            <a:pPr>
              <a:defRPr/>
            </a:pPr>
            <a:fld id="{FCEE52C1-11A3-4624-B256-BE8B0F4D2648}" type="datetime1">
              <a:rPr lang="en-GB"/>
              <a:pPr>
                <a:defRPr/>
              </a:pPr>
              <a:t>01/07/2020</a:t>
            </a:fld>
            <a:endParaRPr lang="en-GB" dirty="0"/>
          </a:p>
        </p:txBody>
      </p:sp>
      <p:sp>
        <p:nvSpPr>
          <p:cNvPr id="9" name="Slide Number Placeholder 5"/>
          <p:cNvSpPr>
            <a:spLocks noGrp="1"/>
          </p:cNvSpPr>
          <p:nvPr>
            <p:ph type="sldNum" sz="quarter" idx="15"/>
          </p:nvPr>
        </p:nvSpPr>
        <p:spPr/>
        <p:txBody>
          <a:bodyPr/>
          <a:lstStyle>
            <a:lvl1pPr>
              <a:defRPr sz="1000" smtClean="0">
                <a:solidFill>
                  <a:schemeClr val="bg1"/>
                </a:solidFill>
                <a:latin typeface="Fort Light" pitchFamily="50" charset="0"/>
              </a:defRPr>
            </a:lvl1pPr>
          </a:lstStyle>
          <a:p>
            <a:pPr>
              <a:defRPr/>
            </a:pPr>
            <a:fld id="{B1576696-47FE-4146-B36A-00AA316FE319}" type="slidenum">
              <a:rPr lang="en-GB"/>
              <a:pPr>
                <a:defRPr/>
              </a:pPr>
              <a:t>‹#›</a:t>
            </a:fld>
            <a:endParaRPr lang="en-GB" dirty="0"/>
          </a:p>
        </p:txBody>
      </p:sp>
    </p:spTree>
    <p:extLst>
      <p:ext uri="{BB962C8B-B14F-4D97-AF65-F5344CB8AC3E}">
        <p14:creationId xmlns:p14="http://schemas.microsoft.com/office/powerpoint/2010/main" val="81871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05B"/>
        </a:solidFill>
        <a:effectLst/>
      </p:bgPr>
    </p:bg>
    <p:spTree>
      <p:nvGrpSpPr>
        <p:cNvPr id="1" name=""/>
        <p:cNvGrpSpPr/>
        <p:nvPr/>
      </p:nvGrpSpPr>
      <p:grpSpPr>
        <a:xfrm>
          <a:off x="0" y="0"/>
          <a:ext cx="0" cy="0"/>
          <a:chOff x="0" y="0"/>
          <a:chExt cx="0" cy="0"/>
        </a:xfrm>
      </p:grpSpPr>
      <p:sp>
        <p:nvSpPr>
          <p:cNvPr id="4" name="Title 5"/>
          <p:cNvSpPr txBox="1">
            <a:spLocks/>
          </p:cNvSpPr>
          <p:nvPr/>
        </p:nvSpPr>
        <p:spPr>
          <a:xfrm>
            <a:off x="611188" y="549275"/>
            <a:ext cx="7921625" cy="3033713"/>
          </a:xfrm>
          <a:prstGeom prst="rect">
            <a:avLst/>
          </a:prstGeom>
          <a:solidFill>
            <a:srgbClr val="628FC8"/>
          </a:solidFill>
        </p:spPr>
        <p:txBody>
          <a:bodyPr/>
          <a:lstStyle>
            <a:lvl1pPr algn="ctr" defTabSz="914400" rtl="0" eaLnBrk="1" latinLnBrk="0" hangingPunct="1">
              <a:spcBef>
                <a:spcPct val="0"/>
              </a:spcBef>
              <a:buNone/>
              <a:defRPr sz="3200" kern="1200">
                <a:solidFill>
                  <a:schemeClr val="bg1"/>
                </a:solidFill>
                <a:latin typeface="Superior Title Medium" pitchFamily="50" charset="0"/>
                <a:ea typeface="+mj-ea"/>
                <a:cs typeface="+mj-cs"/>
              </a:defRPr>
            </a:lvl1pPr>
          </a:lstStyle>
          <a:p>
            <a:pPr fontAlgn="auto">
              <a:spcAft>
                <a:spcPts val="0"/>
              </a:spcAft>
              <a:defRPr/>
            </a:pPr>
            <a:br>
              <a:rPr lang="en-GB" dirty="0"/>
            </a:br>
            <a:br>
              <a:rPr lang="en-GB" dirty="0"/>
            </a:br>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l="69525" t="40160" r="12556" b="43279"/>
          <a:stretch>
            <a:fillRect/>
          </a:stretch>
        </p:blipFill>
        <p:spPr bwMode="auto">
          <a:xfrm>
            <a:off x="6011863" y="765175"/>
            <a:ext cx="25177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188" y="3573463"/>
            <a:ext cx="720725" cy="719137"/>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7" name="Rectangle 6"/>
          <p:cNvSpPr/>
          <p:nvPr/>
        </p:nvSpPr>
        <p:spPr>
          <a:xfrm>
            <a:off x="7805738" y="4941888"/>
            <a:ext cx="720725" cy="719137"/>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a:p>
        </p:txBody>
      </p:sp>
      <p:sp>
        <p:nvSpPr>
          <p:cNvPr id="2" name="Title 1"/>
          <p:cNvSpPr>
            <a:spLocks noGrp="1"/>
          </p:cNvSpPr>
          <p:nvPr>
            <p:ph type="title"/>
          </p:nvPr>
        </p:nvSpPr>
        <p:spPr>
          <a:xfrm>
            <a:off x="1331560" y="3582363"/>
            <a:ext cx="7190247" cy="1362075"/>
          </a:xfrm>
          <a:prstGeom prst="rect">
            <a:avLst/>
          </a:prstGeom>
          <a:solidFill>
            <a:schemeClr val="bg1"/>
          </a:solidFill>
        </p:spPr>
        <p:txBody>
          <a:bodyPr anchor="t"/>
          <a:lstStyle>
            <a:lvl1pPr marL="0" marR="0" indent="0" algn="r" defTabSz="914400" rtl="0" eaLnBrk="1" fontAlgn="auto" latinLnBrk="0" hangingPunct="1">
              <a:lnSpc>
                <a:spcPct val="100000"/>
              </a:lnSpc>
              <a:spcBef>
                <a:spcPct val="0"/>
              </a:spcBef>
              <a:spcAft>
                <a:spcPts val="0"/>
              </a:spcAft>
              <a:buClrTx/>
              <a:buSzTx/>
              <a:buFontTx/>
              <a:buNone/>
              <a:tabLst/>
              <a:defRPr sz="2800" b="1" cap="all">
                <a:solidFill>
                  <a:srgbClr val="00205B"/>
                </a:solidFill>
                <a:latin typeface="+mj-lt"/>
              </a:defRPr>
            </a:lvl1pPr>
          </a:lstStyle>
          <a:p>
            <a:r>
              <a:rPr lang="en-US"/>
              <a:t>Click to edit Master title style</a:t>
            </a:r>
            <a:endParaRPr lang="en-GB" dirty="0"/>
          </a:p>
        </p:txBody>
      </p:sp>
      <p:sp>
        <p:nvSpPr>
          <p:cNvPr id="3" name="Text Placeholder 2"/>
          <p:cNvSpPr>
            <a:spLocks noGrp="1"/>
          </p:cNvSpPr>
          <p:nvPr>
            <p:ph type="body" idx="1"/>
          </p:nvPr>
        </p:nvSpPr>
        <p:spPr>
          <a:xfrm>
            <a:off x="722313" y="2060848"/>
            <a:ext cx="7772400" cy="1500187"/>
          </a:xfrm>
        </p:spPr>
        <p:txBody>
          <a:bodyPr anchor="b">
            <a:noAutofit/>
          </a:bodyPr>
          <a:lstStyle>
            <a:lvl1pPr marL="0" indent="0" algn="r">
              <a:buNone/>
              <a:defRPr sz="400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Footer Placeholder 19"/>
          <p:cNvSpPr>
            <a:spLocks noGrp="1"/>
          </p:cNvSpPr>
          <p:nvPr>
            <p:ph type="ftr" sz="quarter" idx="10"/>
          </p:nvPr>
        </p:nvSpPr>
        <p:spPr>
          <a:xfrm>
            <a:off x="611188" y="5876925"/>
            <a:ext cx="7921625" cy="844550"/>
          </a:xfrm>
        </p:spPr>
        <p:txBody>
          <a:bodyPr/>
          <a:lstStyle>
            <a:lvl1pPr algn="ctr">
              <a:defRPr sz="1000" dirty="0" smtClean="0">
                <a:solidFill>
                  <a:schemeClr val="bg1"/>
                </a:solidFill>
                <a:latin typeface="+mj-lt"/>
              </a:defRPr>
            </a:lvl1pPr>
          </a:lstStyle>
          <a:p>
            <a:pPr>
              <a:defRPr/>
            </a:pPr>
            <a:r>
              <a:rPr lang="en-GB" dirty="0"/>
              <a:t>Please contact the Practice Management teams for further information </a:t>
            </a:r>
          </a:p>
          <a:p>
            <a:pPr>
              <a:defRPr/>
            </a:pPr>
            <a:r>
              <a:rPr lang="en-GB" dirty="0"/>
              <a:t>T +44 (0)20 7544 2600 | E clerks@keatingchambers.com </a:t>
            </a:r>
          </a:p>
          <a:p>
            <a:pPr>
              <a:defRPr/>
            </a:pPr>
            <a:endParaRPr lang="en-GB" dirty="0"/>
          </a:p>
          <a:p>
            <a:pPr>
              <a:defRPr/>
            </a:pPr>
            <a:r>
              <a:rPr lang="en-GB" dirty="0"/>
              <a:t>www.keatingchambers.com</a:t>
            </a:r>
          </a:p>
        </p:txBody>
      </p:sp>
    </p:spTree>
    <p:extLst>
      <p:ext uri="{BB962C8B-B14F-4D97-AF65-F5344CB8AC3E}">
        <p14:creationId xmlns:p14="http://schemas.microsoft.com/office/powerpoint/2010/main" val="143335825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F09BE9-0BA5-42CB-8FD8-67EF15A9F6C7}" type="datetime1">
              <a:rPr lang="en-GB"/>
              <a:pPr>
                <a:defRPr/>
              </a:pPr>
              <a:t>01/07/2020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BE5C14-C454-447C-83FB-CAB69C3A3035}" type="slidenum">
              <a:rPr lang="en-GB"/>
              <a:pPr>
                <a:defRPr/>
              </a:pPr>
              <a:t>‹#›</a:t>
            </a:fld>
            <a:endParaRPr lang="en-GB"/>
          </a:p>
        </p:txBody>
      </p:sp>
    </p:spTree>
    <p:extLst>
      <p:ext uri="{BB962C8B-B14F-4D97-AF65-F5344CB8AC3E}">
        <p14:creationId xmlns:p14="http://schemas.microsoft.com/office/powerpoint/2010/main" val="241777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D8B4D0-8250-4534-88A9-8440D329D3A6}" type="datetime1">
              <a:rPr lang="en-GB"/>
              <a:pPr>
                <a:defRPr/>
              </a:pPr>
              <a:t>01/07/2020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EAA659C-E195-4529-8359-1E7C8AB24EA4}" type="slidenum">
              <a:rPr lang="en-GB"/>
              <a:pPr>
                <a:defRPr/>
              </a:pPr>
              <a:t>‹#›</a:t>
            </a:fld>
            <a:endParaRPr lang="en-GB"/>
          </a:p>
        </p:txBody>
      </p:sp>
    </p:spTree>
    <p:extLst>
      <p:ext uri="{BB962C8B-B14F-4D97-AF65-F5344CB8AC3E}">
        <p14:creationId xmlns:p14="http://schemas.microsoft.com/office/powerpoint/2010/main" val="484699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56084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05B844D-4E1F-4CDB-AA1B-16671C731258}" type="datetime1">
              <a:rPr lang="en-GB"/>
              <a:pPr>
                <a:defRPr/>
              </a:pPr>
              <a:t>01/07/2020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BF8A8F-0B95-4025-9BF8-CF87EF02E3DE}" type="slidenum">
              <a:rPr lang="en-GB"/>
              <a:pPr>
                <a:defRPr/>
              </a:pPr>
              <a:t>‹#›</a:t>
            </a:fld>
            <a:endParaRPr lang="en-GB"/>
          </a:p>
        </p:txBody>
      </p:sp>
    </p:spTree>
    <p:extLst>
      <p:ext uri="{BB962C8B-B14F-4D97-AF65-F5344CB8AC3E}">
        <p14:creationId xmlns:p14="http://schemas.microsoft.com/office/powerpoint/2010/main" val="97355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00CB592-D7F1-4476-BFD4-F7913D28B179}" type="datetime1">
              <a:rPr lang="en-GB"/>
              <a:pPr>
                <a:defRPr/>
              </a:pPr>
              <a:t>01/07/2020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5472AE-19C7-42E6-BD34-F5B9D5EF80CD}" type="slidenum">
              <a:rPr lang="en-GB"/>
              <a:pPr>
                <a:defRPr/>
              </a:pPr>
              <a:t>‹#›</a:t>
            </a:fld>
            <a:endParaRPr lang="en-GB"/>
          </a:p>
        </p:txBody>
      </p:sp>
    </p:spTree>
    <p:extLst>
      <p:ext uri="{BB962C8B-B14F-4D97-AF65-F5344CB8AC3E}">
        <p14:creationId xmlns:p14="http://schemas.microsoft.com/office/powerpoint/2010/main" val="224887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Placeholder 8"/>
          <p:cNvSpPr txBox="1">
            <a:spLocks/>
          </p:cNvSpPr>
          <p:nvPr userDrawn="1"/>
        </p:nvSpPr>
        <p:spPr>
          <a:xfrm>
            <a:off x="3803" y="6237312"/>
            <a:ext cx="9144000" cy="648072"/>
          </a:xfrm>
          <a:prstGeom prst="rect">
            <a:avLst/>
          </a:prstGeom>
          <a:solidFill>
            <a:srgbClr val="00205B"/>
          </a:solidFill>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lang="en-US" sz="3200" b="1" kern="1200" baseline="0" dirty="0">
                <a:solidFill>
                  <a:schemeClr val="bg1"/>
                </a:solidFill>
                <a:effectLst>
                  <a:outerShdw blurRad="31750" dist="25400" dir="5400000" algn="tl" rotWithShape="0">
                    <a:srgbClr val="000000">
                      <a:alpha val="25000"/>
                    </a:srgbClr>
                  </a:outerShdw>
                </a:effectLst>
                <a:latin typeface="Superior Title Medium" pitchFamily="50" charset="0"/>
                <a:ea typeface="+mj-ea"/>
                <a:cs typeface="+mj-cs"/>
              </a:defRPr>
            </a:lvl1pPr>
            <a:extLst/>
          </a:lstStyle>
          <a:p>
            <a:endParaRPr lang="en-GB" dirty="0"/>
          </a:p>
        </p:txBody>
      </p:sp>
      <p:sp>
        <p:nvSpPr>
          <p:cNvPr id="9" name="Title 2"/>
          <p:cNvSpPr txBox="1">
            <a:spLocks/>
          </p:cNvSpPr>
          <p:nvPr userDrawn="1"/>
        </p:nvSpPr>
        <p:spPr>
          <a:xfrm>
            <a:off x="0" y="-27384"/>
            <a:ext cx="9143999" cy="1512168"/>
          </a:xfrm>
          <a:prstGeom prst="rect">
            <a:avLst/>
          </a:prstGeom>
          <a:solidFill>
            <a:srgbClr val="00205B"/>
          </a:solidFill>
        </p:spPr>
        <p:txBody>
          <a:bodyPr/>
          <a:lstStyle>
            <a:lvl1pPr algn="l" defTabSz="914400" rtl="0" eaLnBrk="1" latinLnBrk="0" hangingPunct="1">
              <a:spcBef>
                <a:spcPct val="0"/>
              </a:spcBef>
              <a:buNone/>
              <a:defRPr sz="4400" kern="1200">
                <a:solidFill>
                  <a:schemeClr val="bg1"/>
                </a:solidFill>
                <a:latin typeface="Superior Title Medium" pitchFamily="50" charset="0"/>
                <a:ea typeface="+mj-ea"/>
                <a:cs typeface="+mj-cs"/>
              </a:defRPr>
            </a:lvl1pPr>
          </a:lstStyle>
          <a:p>
            <a:endParaRPr lang="en-GB" dirty="0"/>
          </a:p>
        </p:txBody>
      </p:sp>
      <p:sp>
        <p:nvSpPr>
          <p:cNvPr id="2" name="Title 1"/>
          <p:cNvSpPr>
            <a:spLocks noGrp="1"/>
          </p:cNvSpPr>
          <p:nvPr>
            <p:ph type="title" hasCustomPrompt="1"/>
          </p:nvPr>
        </p:nvSpPr>
        <p:spPr>
          <a:xfrm>
            <a:off x="251520" y="116632"/>
            <a:ext cx="7560840" cy="1143000"/>
          </a:xfrm>
          <a:prstGeom prst="rect">
            <a:avLst/>
          </a:prstGeo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251520" y="1600200"/>
            <a:ext cx="8435280" cy="4525963"/>
          </a:xfrm>
        </p:spPr>
        <p:txBody>
          <a:bodyPr/>
          <a:lstStyle>
            <a:lvl1pPr marL="109728" indent="0" algn="l" rtl="0" eaLnBrk="1" latinLnBrk="0" hangingPunct="1">
              <a:spcBef>
                <a:spcPts val="400"/>
              </a:spcBef>
              <a:spcAft>
                <a:spcPts val="0"/>
              </a:spcAft>
              <a:buClr>
                <a:srgbClr val="00205B"/>
              </a:buClr>
              <a:buSzPct val="68000"/>
              <a:buFont typeface="Wingdings 3"/>
              <a:buNone/>
              <a:defRPr sz="2800">
                <a:solidFill>
                  <a:srgbClr val="00205B"/>
                </a:solidFill>
                <a:latin typeface="Fort Medium" pitchFamily="50" charset="0"/>
              </a:defRPr>
            </a:lvl1pPr>
            <a:lvl2pPr marL="621792" indent="-228600" algn="l" rtl="0" eaLnBrk="1" latinLnBrk="0" hangingPunct="1">
              <a:spcBef>
                <a:spcPts val="324"/>
              </a:spcBef>
              <a:buClr>
                <a:srgbClr val="6E91C8"/>
              </a:buClr>
              <a:buFont typeface="Arial" panose="020B0604020202020204" pitchFamily="34" charset="0"/>
              <a:buChar char="•"/>
              <a:defRPr sz="2400">
                <a:solidFill>
                  <a:srgbClr val="628FC8"/>
                </a:solidFill>
                <a:latin typeface="Fort Medium" pitchFamily="50" charset="0"/>
              </a:defRPr>
            </a:lvl2pPr>
            <a:lvl3pPr marL="859536" indent="-228600" algn="l" rtl="0" eaLnBrk="1" latinLnBrk="0" hangingPunct="1">
              <a:spcBef>
                <a:spcPts val="350"/>
              </a:spcBef>
              <a:buClr>
                <a:srgbClr val="6E91C8"/>
              </a:buClr>
              <a:buSzPct val="100000"/>
              <a:buFont typeface="Wingdings 2"/>
              <a:buChar char=""/>
              <a:defRPr sz="2000">
                <a:solidFill>
                  <a:srgbClr val="628FC8"/>
                </a:solidFill>
                <a:latin typeface="Fort Medium" pitchFamily="50" charset="0"/>
              </a:defRPr>
            </a:lvl3pPr>
            <a:lvl4pPr marL="1143000" indent="-228600" algn="l" rtl="0" eaLnBrk="1" latinLnBrk="0" hangingPunct="1">
              <a:spcBef>
                <a:spcPts val="350"/>
              </a:spcBef>
              <a:buClr>
                <a:srgbClr val="6E91C8"/>
              </a:buClr>
              <a:buFont typeface="Wingdings 2"/>
              <a:buChar char=""/>
              <a:defRPr sz="1800">
                <a:solidFill>
                  <a:srgbClr val="628FC8"/>
                </a:solidFill>
                <a:latin typeface="Fort Medium" pitchFamily="50" charset="0"/>
              </a:defRPr>
            </a:lvl4pPr>
            <a:lvl5pPr marL="1371600" indent="-228600" algn="l" rtl="0" eaLnBrk="1" latinLnBrk="0" hangingPunct="1">
              <a:spcBef>
                <a:spcPts val="350"/>
              </a:spcBef>
              <a:buClr>
                <a:srgbClr val="6E91C8"/>
              </a:buClr>
              <a:buFont typeface="Wingdings 2"/>
              <a:buChar char=""/>
              <a:defRPr sz="1600">
                <a:solidFill>
                  <a:srgbClr val="628FC8"/>
                </a:solidFill>
                <a:latin typeface="Fort Medium" pitchFamily="50" charset="0"/>
              </a:defRPr>
            </a:lvl5pPr>
          </a:lstStyle>
          <a:p>
            <a:pPr marL="365760" lvl="0" indent="-256032" algn="l" rtl="0" eaLnBrk="1" latinLnBrk="0" hangingPunct="1">
              <a:spcBef>
                <a:spcPts val="400"/>
              </a:spcBef>
              <a:spcAft>
                <a:spcPts val="0"/>
              </a:spcAft>
              <a:buClr>
                <a:srgbClr val="00205B"/>
              </a:buClr>
              <a:buSzPct val="68000"/>
              <a:buFont typeface="Wingdings 3"/>
              <a:buChar char=""/>
            </a:pPr>
            <a:r>
              <a:rPr kumimoji="0" lang="en-US" dirty="0"/>
              <a:t>Click to edit Master text styles</a:t>
            </a:r>
          </a:p>
          <a:p>
            <a:pPr marL="621792" lvl="1" indent="-228600" algn="l" rtl="0" eaLnBrk="1" latinLnBrk="0" hangingPunct="1">
              <a:spcBef>
                <a:spcPts val="324"/>
              </a:spcBef>
              <a:buClr>
                <a:srgbClr val="6E91C8"/>
              </a:buClr>
              <a:buFont typeface="Arial" panose="020B0604020202020204" pitchFamily="34" charset="0"/>
              <a:buChar char="•"/>
            </a:pPr>
            <a:r>
              <a:rPr kumimoji="0" lang="en-US" dirty="0"/>
              <a:t>Second level</a:t>
            </a:r>
          </a:p>
          <a:p>
            <a:pPr marL="859536" lvl="2" indent="-228600" algn="l" rtl="0" eaLnBrk="1" latinLnBrk="0" hangingPunct="1">
              <a:spcBef>
                <a:spcPts val="350"/>
              </a:spcBef>
              <a:buClr>
                <a:srgbClr val="6E91C8"/>
              </a:buClr>
              <a:buSzPct val="100000"/>
              <a:buFont typeface="Wingdings 2"/>
              <a:buChar char=""/>
            </a:pPr>
            <a:r>
              <a:rPr kumimoji="0" lang="en-US" dirty="0"/>
              <a:t>Third level</a:t>
            </a:r>
          </a:p>
          <a:p>
            <a:pPr marL="1143000" lvl="3" indent="-228600" algn="l" rtl="0" eaLnBrk="1" latinLnBrk="0" hangingPunct="1">
              <a:spcBef>
                <a:spcPts val="350"/>
              </a:spcBef>
              <a:buClr>
                <a:srgbClr val="6E91C8"/>
              </a:buClr>
              <a:buFont typeface="Wingdings 2"/>
              <a:buChar char=""/>
            </a:pPr>
            <a:r>
              <a:rPr kumimoji="0" lang="en-US" dirty="0"/>
              <a:t>Fourth level</a:t>
            </a:r>
          </a:p>
          <a:p>
            <a:pPr marL="1371600" lvl="4" indent="-228600" algn="l" rtl="0" eaLnBrk="1" latinLnBrk="0" hangingPunct="1">
              <a:spcBef>
                <a:spcPts val="350"/>
              </a:spcBef>
              <a:buClr>
                <a:srgbClr val="6E91C8"/>
              </a:buClr>
              <a:buFont typeface="Wingdings 2"/>
              <a:buChar char=""/>
            </a:pPr>
            <a:r>
              <a:rPr kumimoji="0" lang="en-US" dirty="0"/>
              <a:t>Fifth level</a:t>
            </a:r>
          </a:p>
          <a:p>
            <a:pPr lvl="0"/>
            <a:endParaRPr lang="en-GB" dirty="0"/>
          </a:p>
        </p:txBody>
      </p:sp>
      <p:sp>
        <p:nvSpPr>
          <p:cNvPr id="4" name="Date Placeholder 3"/>
          <p:cNvSpPr>
            <a:spLocks noGrp="1"/>
          </p:cNvSpPr>
          <p:nvPr>
            <p:ph type="dt" sz="half" idx="10"/>
          </p:nvPr>
        </p:nvSpPr>
        <p:spPr/>
        <p:txBody>
          <a:bodyPr/>
          <a:lstStyle>
            <a:lvl1pPr>
              <a:defRPr sz="1000">
                <a:solidFill>
                  <a:schemeClr val="bg1"/>
                </a:solidFill>
                <a:latin typeface="Fort Light" pitchFamily="50" charset="0"/>
              </a:defRPr>
            </a:lvl1pPr>
          </a:lstStyle>
          <a:p>
            <a:fld id="{3EFFFB9E-B0E6-4CC6-A615-7CB078F16523}" type="datetime1">
              <a:rPr lang="en-GB" smtClean="0"/>
              <a:t>01/07/2020</a:t>
            </a:fld>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latin typeface="Fort Light" pitchFamily="50" charset="0"/>
              </a:defRPr>
            </a:lvl1pPr>
          </a:lstStyle>
          <a:p>
            <a:fld id="{49A48958-D99C-4EEA-8C86-A658A757DB0E}"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845396" cy="869331"/>
          </a:xfrm>
          <a:prstGeom prst="rect">
            <a:avLst/>
          </a:prstGeom>
        </p:spPr>
      </p:pic>
    </p:spTree>
    <p:extLst>
      <p:ext uri="{BB962C8B-B14F-4D97-AF65-F5344CB8AC3E}">
        <p14:creationId xmlns:p14="http://schemas.microsoft.com/office/powerpoint/2010/main" val="372836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Placeholder 8"/>
          <p:cNvSpPr txBox="1">
            <a:spLocks/>
          </p:cNvSpPr>
          <p:nvPr userDrawn="1"/>
        </p:nvSpPr>
        <p:spPr>
          <a:xfrm>
            <a:off x="3803" y="6237312"/>
            <a:ext cx="9144000" cy="648072"/>
          </a:xfrm>
          <a:prstGeom prst="rect">
            <a:avLst/>
          </a:prstGeom>
          <a:solidFill>
            <a:srgbClr val="00205B"/>
          </a:solidFill>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lang="en-US" sz="3200" b="1" kern="1200" baseline="0" dirty="0">
                <a:solidFill>
                  <a:schemeClr val="bg1"/>
                </a:solidFill>
                <a:effectLst>
                  <a:outerShdw blurRad="31750" dist="25400" dir="5400000" algn="tl" rotWithShape="0">
                    <a:srgbClr val="000000">
                      <a:alpha val="25000"/>
                    </a:srgbClr>
                  </a:outerShdw>
                </a:effectLst>
                <a:latin typeface="Superior Title Medium" pitchFamily="50" charset="0"/>
                <a:ea typeface="+mj-ea"/>
                <a:cs typeface="+mj-cs"/>
              </a:defRPr>
            </a:lvl1pPr>
            <a:extLst/>
          </a:lstStyle>
          <a:p>
            <a:endParaRPr lang="en-GB" dirty="0"/>
          </a:p>
        </p:txBody>
      </p:sp>
      <p:sp>
        <p:nvSpPr>
          <p:cNvPr id="9" name="Title 2"/>
          <p:cNvSpPr txBox="1">
            <a:spLocks/>
          </p:cNvSpPr>
          <p:nvPr userDrawn="1"/>
        </p:nvSpPr>
        <p:spPr>
          <a:xfrm>
            <a:off x="0" y="-27384"/>
            <a:ext cx="9143999" cy="1512168"/>
          </a:xfrm>
          <a:prstGeom prst="rect">
            <a:avLst/>
          </a:prstGeom>
          <a:solidFill>
            <a:srgbClr val="00205B"/>
          </a:solidFill>
        </p:spPr>
        <p:txBody>
          <a:bodyPr/>
          <a:lstStyle>
            <a:lvl1pPr algn="l" defTabSz="914400" rtl="0" eaLnBrk="1" latinLnBrk="0" hangingPunct="1">
              <a:spcBef>
                <a:spcPct val="0"/>
              </a:spcBef>
              <a:buNone/>
              <a:defRPr sz="4400" kern="1200">
                <a:solidFill>
                  <a:schemeClr val="bg1"/>
                </a:solidFill>
                <a:latin typeface="Superior Title Medium" pitchFamily="50" charset="0"/>
                <a:ea typeface="+mj-ea"/>
                <a:cs typeface="+mj-cs"/>
              </a:defRPr>
            </a:lvl1pPr>
          </a:lstStyle>
          <a:p>
            <a:endParaRPr lang="en-GB" dirty="0"/>
          </a:p>
        </p:txBody>
      </p:sp>
      <p:sp>
        <p:nvSpPr>
          <p:cNvPr id="2" name="Title 1"/>
          <p:cNvSpPr>
            <a:spLocks noGrp="1"/>
          </p:cNvSpPr>
          <p:nvPr>
            <p:ph type="title" hasCustomPrompt="1"/>
          </p:nvPr>
        </p:nvSpPr>
        <p:spPr>
          <a:xfrm>
            <a:off x="251520" y="116632"/>
            <a:ext cx="7560840" cy="1143000"/>
          </a:xfrm>
          <a:prstGeom prst="rect">
            <a:avLst/>
          </a:prstGeom>
        </p:spPr>
        <p:txBody>
          <a:bodyPr/>
          <a:lstStyle>
            <a:lvl1pPr algn="l">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marL="566928" indent="-457200" algn="l" rtl="0" eaLnBrk="1" latinLnBrk="0" hangingPunct="1">
              <a:spcBef>
                <a:spcPts val="400"/>
              </a:spcBef>
              <a:spcAft>
                <a:spcPts val="0"/>
              </a:spcAft>
              <a:buClr>
                <a:srgbClr val="00205B"/>
              </a:buClr>
              <a:buSzPct val="68000"/>
              <a:buFont typeface="Wingdings 3"/>
              <a:buNone/>
              <a:defRPr kumimoji="0" lang="en-US" sz="2800" kern="1200" dirty="0" smtClean="0">
                <a:solidFill>
                  <a:srgbClr val="00205B"/>
                </a:solidFill>
                <a:latin typeface="Fort Medium" pitchFamily="50" charset="0"/>
                <a:ea typeface="+mn-ea"/>
                <a:cs typeface="+mn-cs"/>
              </a:defRPr>
            </a:lvl1pPr>
            <a:lvl2pPr marL="621792" indent="-228600" algn="l" rtl="0" eaLnBrk="1" latinLnBrk="0" hangingPunct="1">
              <a:spcBef>
                <a:spcPts val="324"/>
              </a:spcBef>
              <a:buClr>
                <a:srgbClr val="6E91C8"/>
              </a:buClr>
              <a:buFont typeface="Arial" panose="020B0604020202020204" pitchFamily="34" charset="0"/>
              <a:buChar char="•"/>
              <a:defRPr kumimoji="0" lang="en-US" sz="2400" kern="1200" dirty="0" smtClean="0">
                <a:solidFill>
                  <a:srgbClr val="628FC8"/>
                </a:solidFill>
                <a:latin typeface="Fort Medium" pitchFamily="50" charset="0"/>
                <a:ea typeface="+mn-ea"/>
                <a:cs typeface="+mn-cs"/>
              </a:defRPr>
            </a:lvl2pPr>
            <a:lvl3pPr marL="859536" indent="-228600" algn="l" rtl="0" eaLnBrk="1" latinLnBrk="0" hangingPunct="1">
              <a:spcBef>
                <a:spcPts val="350"/>
              </a:spcBef>
              <a:buClr>
                <a:srgbClr val="6E91C8"/>
              </a:buClr>
              <a:buSzPct val="100000"/>
              <a:buFont typeface="Wingdings 2"/>
              <a:buChar char=""/>
              <a:defRPr kumimoji="0" lang="en-US" sz="2000" kern="1200" dirty="0" smtClean="0">
                <a:solidFill>
                  <a:srgbClr val="628FC8"/>
                </a:solidFill>
                <a:latin typeface="Fort Medium" pitchFamily="50" charset="0"/>
                <a:ea typeface="+mn-ea"/>
                <a:cs typeface="+mn-cs"/>
              </a:defRPr>
            </a:lvl3pPr>
            <a:lvl4pPr marL="1143000" indent="-228600" algn="l" rtl="0" eaLnBrk="1" latinLnBrk="0" hangingPunct="1">
              <a:spcBef>
                <a:spcPts val="350"/>
              </a:spcBef>
              <a:buClr>
                <a:srgbClr val="6E91C8"/>
              </a:buClr>
              <a:buFont typeface="Wingdings 2"/>
              <a:buChar char=""/>
              <a:defRPr kumimoji="0" lang="en-US" sz="1800" kern="1200" dirty="0" smtClean="0">
                <a:solidFill>
                  <a:srgbClr val="628FC8"/>
                </a:solidFill>
                <a:latin typeface="Fort Medium" pitchFamily="50" charset="0"/>
                <a:ea typeface="+mn-ea"/>
                <a:cs typeface="+mn-cs"/>
              </a:defRPr>
            </a:lvl4pPr>
            <a:lvl5pPr marL="1371600" indent="-228600" algn="l" rtl="0" eaLnBrk="1" latinLnBrk="0" hangingPunct="1">
              <a:spcBef>
                <a:spcPts val="350"/>
              </a:spcBef>
              <a:buClr>
                <a:srgbClr val="6E91C8"/>
              </a:buClr>
              <a:buFont typeface="Wingdings 2"/>
              <a:buChar char=""/>
              <a:defRPr kumimoji="0" lang="en-US" sz="1600" kern="1200" dirty="0" smtClean="0">
                <a:solidFill>
                  <a:srgbClr val="628FC8"/>
                </a:solidFill>
                <a:latin typeface="Fort Medium" pitchFamily="50" charset="0"/>
                <a:ea typeface="+mn-ea"/>
                <a:cs typeface="+mn-cs"/>
              </a:defRPr>
            </a:lvl5pPr>
            <a:lvl6pPr>
              <a:defRPr sz="1800"/>
            </a:lvl6pPr>
            <a:lvl7pPr>
              <a:defRPr sz="1800"/>
            </a:lvl7pPr>
            <a:lvl8pPr>
              <a:defRPr sz="1800"/>
            </a:lvl8pPr>
            <a:lvl9pPr>
              <a:defRPr sz="1800"/>
            </a:lvl9pPr>
          </a:lstStyle>
          <a:p>
            <a:pPr marL="365760" lvl="0" indent="-256032" algn="l" defTabSz="914400" rtl="0" eaLnBrk="1" latinLnBrk="0" hangingPunct="1">
              <a:spcBef>
                <a:spcPts val="400"/>
              </a:spcBef>
              <a:spcAft>
                <a:spcPts val="0"/>
              </a:spcAft>
              <a:buClr>
                <a:srgbClr val="00205B"/>
              </a:buClr>
              <a:buSzPct val="68000"/>
              <a:buFont typeface="Wingdings 3"/>
              <a:buChar char=""/>
            </a:pPr>
            <a:r>
              <a:rPr kumimoji="0" lang="en-US" dirty="0"/>
              <a:t>Click to edit Master text styles</a:t>
            </a:r>
          </a:p>
          <a:p>
            <a:pPr marL="621792" lvl="1" indent="-228600" algn="l" defTabSz="914400" rtl="0" eaLnBrk="1" latinLnBrk="0" hangingPunct="1">
              <a:spcBef>
                <a:spcPts val="324"/>
              </a:spcBef>
              <a:buClr>
                <a:srgbClr val="6E91C8"/>
              </a:buClr>
              <a:buFont typeface="Arial" panose="020B0604020202020204" pitchFamily="34" charset="0"/>
              <a:buChar char="•"/>
            </a:pPr>
            <a:r>
              <a:rPr kumimoji="0" lang="en-US" dirty="0"/>
              <a:t>Second level</a:t>
            </a:r>
          </a:p>
          <a:p>
            <a:pPr marL="859536" lvl="2" indent="-228600" algn="l" defTabSz="914400" rtl="0" eaLnBrk="1" latinLnBrk="0" hangingPunct="1">
              <a:spcBef>
                <a:spcPts val="350"/>
              </a:spcBef>
              <a:buClr>
                <a:srgbClr val="6E91C8"/>
              </a:buClr>
              <a:buSzPct val="100000"/>
              <a:buFont typeface="Wingdings 2"/>
              <a:buChar char=""/>
            </a:pPr>
            <a:r>
              <a:rPr kumimoji="0" lang="en-US" dirty="0"/>
              <a:t>Third level</a:t>
            </a:r>
          </a:p>
          <a:p>
            <a:pPr marL="1143000" lvl="3" indent="-228600" algn="l" defTabSz="914400" rtl="0" eaLnBrk="1" latinLnBrk="0" hangingPunct="1">
              <a:spcBef>
                <a:spcPts val="350"/>
              </a:spcBef>
              <a:buClr>
                <a:srgbClr val="6E91C8"/>
              </a:buClr>
              <a:buFont typeface="Wingdings 2"/>
              <a:buChar char=""/>
            </a:pPr>
            <a:r>
              <a:rPr kumimoji="0" lang="en-US" dirty="0"/>
              <a:t>Fourth level</a:t>
            </a:r>
          </a:p>
          <a:p>
            <a:pPr marL="1371600" lvl="4" indent="-228600" algn="l" defTabSz="914400" rtl="0" eaLnBrk="1" latinLnBrk="0" hangingPunct="1">
              <a:spcBef>
                <a:spcPts val="350"/>
              </a:spcBef>
              <a:buClr>
                <a:srgbClr val="6E91C8"/>
              </a:buClr>
              <a:buFont typeface="Wingdings 2"/>
              <a:buChar char=""/>
            </a:pPr>
            <a:r>
              <a:rPr kumimoji="0" lang="en-US" dirty="0"/>
              <a:t>Fifth level</a:t>
            </a:r>
          </a:p>
          <a:p>
            <a:pPr lvl="0"/>
            <a:endParaRPr lang="en-GB" dirty="0"/>
          </a:p>
        </p:txBody>
      </p:sp>
      <p:sp>
        <p:nvSpPr>
          <p:cNvPr id="4" name="Content Placeholder 3"/>
          <p:cNvSpPr>
            <a:spLocks noGrp="1"/>
          </p:cNvSpPr>
          <p:nvPr>
            <p:ph sz="half" idx="2"/>
          </p:nvPr>
        </p:nvSpPr>
        <p:spPr>
          <a:xfrm>
            <a:off x="4648200" y="1600200"/>
            <a:ext cx="4038600" cy="4525963"/>
          </a:xfrm>
        </p:spPr>
        <p:txBody>
          <a:bodyPr/>
          <a:lstStyle>
            <a:lvl1pPr marL="566928" indent="-457200" algn="l" defTabSz="914400" rtl="0" eaLnBrk="1" latinLnBrk="0" hangingPunct="1">
              <a:spcBef>
                <a:spcPts val="400"/>
              </a:spcBef>
              <a:spcAft>
                <a:spcPts val="0"/>
              </a:spcAft>
              <a:buClr>
                <a:srgbClr val="00205B"/>
              </a:buClr>
              <a:buSzPct val="68000"/>
              <a:buFont typeface="Wingdings 3"/>
              <a:buNone/>
              <a:defRPr kumimoji="0" lang="en-US" sz="2800" kern="1200" dirty="0" smtClean="0">
                <a:solidFill>
                  <a:srgbClr val="00205B"/>
                </a:solidFill>
                <a:latin typeface="Fort Medium" pitchFamily="50" charset="0"/>
                <a:ea typeface="+mn-ea"/>
                <a:cs typeface="+mn-cs"/>
              </a:defRPr>
            </a:lvl1pPr>
            <a:lvl2pPr marL="621792" indent="-228600" algn="l" defTabSz="914400" rtl="0" eaLnBrk="1" latinLnBrk="0" hangingPunct="1">
              <a:spcBef>
                <a:spcPts val="324"/>
              </a:spcBef>
              <a:buClr>
                <a:srgbClr val="6E91C8"/>
              </a:buClr>
              <a:buFont typeface="Arial" panose="020B0604020202020204" pitchFamily="34" charset="0"/>
              <a:buChar char="•"/>
              <a:defRPr kumimoji="0" lang="en-US" sz="2400" kern="1200" dirty="0" smtClean="0">
                <a:solidFill>
                  <a:srgbClr val="628FC8"/>
                </a:solidFill>
                <a:latin typeface="Fort Medium" pitchFamily="50" charset="0"/>
                <a:ea typeface="+mn-ea"/>
                <a:cs typeface="+mn-cs"/>
              </a:defRPr>
            </a:lvl2pPr>
            <a:lvl3pPr marL="973836" indent="-342900" algn="l" defTabSz="914400" rtl="0" eaLnBrk="1" latinLnBrk="0" hangingPunct="1">
              <a:spcBef>
                <a:spcPts val="350"/>
              </a:spcBef>
              <a:buClr>
                <a:srgbClr val="6E91C8"/>
              </a:buClr>
              <a:buSzPct val="100000"/>
              <a:buFont typeface="Wingdings 2"/>
              <a:buChar char=""/>
              <a:defRPr kumimoji="0" lang="en-US" sz="2000" kern="1200" dirty="0" smtClean="0">
                <a:solidFill>
                  <a:srgbClr val="628FC8"/>
                </a:solidFill>
                <a:latin typeface="Fort Medium" pitchFamily="50" charset="0"/>
                <a:ea typeface="+mn-ea"/>
                <a:cs typeface="+mn-cs"/>
              </a:defRPr>
            </a:lvl3pPr>
            <a:lvl4pPr marL="1143000" indent="-228600" algn="l" defTabSz="914400" rtl="0" eaLnBrk="1" latinLnBrk="0" hangingPunct="1">
              <a:spcBef>
                <a:spcPts val="350"/>
              </a:spcBef>
              <a:buClr>
                <a:srgbClr val="6E91C8"/>
              </a:buClr>
              <a:buFont typeface="Wingdings 2"/>
              <a:buChar char=""/>
              <a:defRPr kumimoji="0" lang="en-US" sz="1800" kern="1200" dirty="0" smtClean="0">
                <a:solidFill>
                  <a:srgbClr val="628FC8"/>
                </a:solidFill>
                <a:latin typeface="Fort Medium" pitchFamily="50" charset="0"/>
                <a:ea typeface="+mn-ea"/>
                <a:cs typeface="+mn-cs"/>
              </a:defRPr>
            </a:lvl4pPr>
            <a:lvl5pPr marL="1428750" indent="-285750" algn="l" defTabSz="914400" rtl="0" eaLnBrk="1" latinLnBrk="0" hangingPunct="1">
              <a:spcBef>
                <a:spcPts val="350"/>
              </a:spcBef>
              <a:buClr>
                <a:srgbClr val="6E91C8"/>
              </a:buClr>
              <a:buFont typeface="Wingdings 2"/>
              <a:buNone/>
              <a:defRPr kumimoji="0" lang="en-GB" sz="1600" kern="1200" dirty="0" smtClean="0">
                <a:solidFill>
                  <a:srgbClr val="628FC8"/>
                </a:solidFill>
                <a:latin typeface="Fort Medium" pitchFamily="50" charset="0"/>
                <a:ea typeface="+mn-ea"/>
                <a:cs typeface="+mn-cs"/>
              </a:defRPr>
            </a:lvl5pPr>
            <a:lvl6pPr>
              <a:defRPr sz="1800"/>
            </a:lvl6pPr>
            <a:lvl7pPr>
              <a:defRPr sz="1800"/>
            </a:lvl7pPr>
            <a:lvl8pPr>
              <a:defRPr sz="1800"/>
            </a:lvl8pPr>
            <a:lvl9pPr>
              <a:defRPr sz="1800"/>
            </a:lvl9pPr>
          </a:lstStyle>
          <a:p>
            <a:pPr marL="365760" lvl="0" indent="-256032" algn="l" defTabSz="914400" rtl="0" eaLnBrk="1" latinLnBrk="0" hangingPunct="1">
              <a:spcBef>
                <a:spcPts val="400"/>
              </a:spcBef>
              <a:spcAft>
                <a:spcPts val="0"/>
              </a:spcAft>
              <a:buClr>
                <a:srgbClr val="00205B"/>
              </a:buClr>
              <a:buSzPct val="68000"/>
              <a:buFont typeface="Wingdings 3"/>
              <a:buChar char=""/>
            </a:pPr>
            <a:r>
              <a:rPr kumimoji="0" lang="en-US" dirty="0"/>
              <a:t>Click to edit Master text styles</a:t>
            </a:r>
          </a:p>
          <a:p>
            <a:pPr marL="621792" lvl="1" indent="-228600" algn="l" defTabSz="914400" rtl="0" eaLnBrk="1" latinLnBrk="0" hangingPunct="1">
              <a:spcBef>
                <a:spcPts val="324"/>
              </a:spcBef>
              <a:buClr>
                <a:srgbClr val="6E91C8"/>
              </a:buClr>
              <a:buFont typeface="Arial" panose="020B0604020202020204" pitchFamily="34" charset="0"/>
              <a:buChar char="•"/>
            </a:pPr>
            <a:r>
              <a:rPr kumimoji="0" lang="en-US" dirty="0"/>
              <a:t>Second level</a:t>
            </a:r>
          </a:p>
          <a:p>
            <a:pPr marL="859536" lvl="2" indent="-228600" algn="l" defTabSz="914400" rtl="0" eaLnBrk="1" latinLnBrk="0" hangingPunct="1">
              <a:spcBef>
                <a:spcPts val="350"/>
              </a:spcBef>
              <a:buClr>
                <a:srgbClr val="6E91C8"/>
              </a:buClr>
              <a:buSzPct val="100000"/>
              <a:buFont typeface="Wingdings 2"/>
              <a:buChar char=""/>
            </a:pPr>
            <a:r>
              <a:rPr kumimoji="0" lang="en-US" dirty="0"/>
              <a:t>Third level</a:t>
            </a:r>
          </a:p>
          <a:p>
            <a:pPr marL="1143000" lvl="3" indent="-228600" algn="l" defTabSz="914400" rtl="0" eaLnBrk="1" latinLnBrk="0" hangingPunct="1">
              <a:spcBef>
                <a:spcPts val="350"/>
              </a:spcBef>
              <a:buClr>
                <a:srgbClr val="6E91C8"/>
              </a:buClr>
              <a:buFont typeface="Wingdings 2"/>
              <a:buChar char=""/>
            </a:pPr>
            <a:r>
              <a:rPr kumimoji="0" lang="en-US" dirty="0"/>
              <a:t>Fourth level</a:t>
            </a:r>
          </a:p>
          <a:p>
            <a:pPr marL="1371600" lvl="4" indent="-228600" algn="l" defTabSz="914400" rtl="0" eaLnBrk="1" latinLnBrk="0" hangingPunct="1">
              <a:spcBef>
                <a:spcPts val="350"/>
              </a:spcBef>
              <a:buClr>
                <a:srgbClr val="6E91C8"/>
              </a:buClr>
              <a:buFont typeface="Wingdings 2"/>
              <a:buChar char=""/>
            </a:pPr>
            <a:r>
              <a:rPr kumimoji="0" lang="en-US" dirty="0"/>
              <a:t>Fifth level</a:t>
            </a:r>
            <a:endParaRPr kumimoji="0" lang="en-GB" dirty="0"/>
          </a:p>
          <a:p>
            <a:pPr marL="1371600" lvl="4" indent="-228600" algn="l" defTabSz="914400" rtl="0" eaLnBrk="1" latinLnBrk="0" hangingPunct="1">
              <a:spcBef>
                <a:spcPts val="350"/>
              </a:spcBef>
              <a:buClr>
                <a:srgbClr val="6E91C8"/>
              </a:buClr>
              <a:buFont typeface="Wingdings 2"/>
              <a:buChar char=""/>
            </a:pPr>
            <a:endParaRPr kumimoji="0"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845396" cy="869331"/>
          </a:xfrm>
          <a:prstGeom prst="rect">
            <a:avLst/>
          </a:prstGeom>
        </p:spPr>
      </p:pic>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bg1"/>
                </a:solidFill>
                <a:latin typeface="Fort Light" pitchFamily="50" charset="0"/>
              </a:defRPr>
            </a:lvl1pPr>
          </a:lstStyle>
          <a:p>
            <a:fld id="{49A48958-D99C-4EEA-8C86-A658A757DB0E}" type="slidenum">
              <a:rPr lang="en-GB" smtClean="0"/>
              <a:pPr/>
              <a:t>‹#›</a:t>
            </a:fld>
            <a:endParaRPr lang="en-GB" dirty="0"/>
          </a:p>
        </p:txBody>
      </p:sp>
      <p:sp>
        <p:nvSpPr>
          <p:cNvPr id="13" name="Date Placeholder 3"/>
          <p:cNvSpPr>
            <a:spLocks noGrp="1"/>
          </p:cNvSpPr>
          <p:nvPr>
            <p:ph type="dt" sz="half" idx="10"/>
          </p:nvPr>
        </p:nvSpPr>
        <p:spPr>
          <a:xfrm>
            <a:off x="457200" y="6356350"/>
            <a:ext cx="2133600" cy="365125"/>
          </a:xfrm>
        </p:spPr>
        <p:txBody>
          <a:bodyPr/>
          <a:lstStyle>
            <a:lvl1pPr>
              <a:defRPr sz="1000">
                <a:solidFill>
                  <a:schemeClr val="bg1"/>
                </a:solidFill>
                <a:latin typeface="Fort Light" pitchFamily="50" charset="0"/>
              </a:defRPr>
            </a:lvl1pPr>
          </a:lstStyle>
          <a:p>
            <a:fld id="{832CE245-E814-4735-B332-88539597A614}" type="datetime1">
              <a:rPr lang="en-GB" smtClean="0"/>
              <a:t>01/07/2020</a:t>
            </a:fld>
            <a:endParaRPr lang="en-GB" dirty="0"/>
          </a:p>
        </p:txBody>
      </p:sp>
    </p:spTree>
    <p:extLst>
      <p:ext uri="{BB962C8B-B14F-4D97-AF65-F5344CB8AC3E}">
        <p14:creationId xmlns:p14="http://schemas.microsoft.com/office/powerpoint/2010/main" val="349095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Placeholder 8"/>
          <p:cNvSpPr txBox="1">
            <a:spLocks/>
          </p:cNvSpPr>
          <p:nvPr userDrawn="1"/>
        </p:nvSpPr>
        <p:spPr>
          <a:xfrm>
            <a:off x="3803" y="6237312"/>
            <a:ext cx="9144000" cy="648072"/>
          </a:xfrm>
          <a:prstGeom prst="rect">
            <a:avLst/>
          </a:prstGeom>
          <a:solidFill>
            <a:srgbClr val="00205B"/>
          </a:solidFill>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lang="en-US" sz="3200" b="1" kern="1200" baseline="0" dirty="0">
                <a:solidFill>
                  <a:schemeClr val="bg1"/>
                </a:solidFill>
                <a:effectLst>
                  <a:outerShdw blurRad="31750" dist="25400" dir="5400000" algn="tl" rotWithShape="0">
                    <a:srgbClr val="000000">
                      <a:alpha val="25000"/>
                    </a:srgbClr>
                  </a:outerShdw>
                </a:effectLst>
                <a:latin typeface="Superior Title Medium" pitchFamily="50" charset="0"/>
                <a:ea typeface="+mj-ea"/>
                <a:cs typeface="+mj-cs"/>
              </a:defRPr>
            </a:lvl1pPr>
            <a:extLst/>
          </a:lstStyle>
          <a:p>
            <a:endParaRPr lang="en-GB" dirty="0"/>
          </a:p>
        </p:txBody>
      </p:sp>
      <p:sp>
        <p:nvSpPr>
          <p:cNvPr id="5" name="Title 2"/>
          <p:cNvSpPr txBox="1">
            <a:spLocks/>
          </p:cNvSpPr>
          <p:nvPr userDrawn="1"/>
        </p:nvSpPr>
        <p:spPr>
          <a:xfrm>
            <a:off x="0" y="-27384"/>
            <a:ext cx="9143999" cy="1512168"/>
          </a:xfrm>
          <a:prstGeom prst="rect">
            <a:avLst/>
          </a:prstGeom>
          <a:solidFill>
            <a:srgbClr val="00205B"/>
          </a:solidFill>
        </p:spPr>
        <p:txBody>
          <a:bodyPr/>
          <a:lstStyle>
            <a:lvl1pPr algn="l" defTabSz="914400" rtl="0" eaLnBrk="1" latinLnBrk="0" hangingPunct="1">
              <a:spcBef>
                <a:spcPct val="0"/>
              </a:spcBef>
              <a:buNone/>
              <a:defRPr sz="4400" kern="1200">
                <a:solidFill>
                  <a:schemeClr val="bg1"/>
                </a:solidFill>
                <a:latin typeface="Superior Title Medium" pitchFamily="50" charset="0"/>
                <a:ea typeface="+mj-ea"/>
                <a:cs typeface="+mj-cs"/>
              </a:defRPr>
            </a:lvl1pPr>
          </a:lstStyle>
          <a:p>
            <a:endParaRPr lang="en-GB" dirty="0"/>
          </a:p>
        </p:txBody>
      </p:sp>
      <p:sp>
        <p:nvSpPr>
          <p:cNvPr id="6" name="Title 1"/>
          <p:cNvSpPr>
            <a:spLocks noGrp="1"/>
          </p:cNvSpPr>
          <p:nvPr>
            <p:ph type="title" hasCustomPrompt="1"/>
          </p:nvPr>
        </p:nvSpPr>
        <p:spPr>
          <a:xfrm>
            <a:off x="251520" y="116632"/>
            <a:ext cx="7560840" cy="1143000"/>
          </a:xfrm>
          <a:prstGeom prst="rect">
            <a:avLst/>
          </a:prstGeom>
        </p:spPr>
        <p:txBody>
          <a:bodyPr/>
          <a:lstStyle>
            <a:lvl1pPr algn="l">
              <a:defRPr/>
            </a:lvl1pPr>
          </a:lstStyle>
          <a:p>
            <a:r>
              <a:rPr lang="en-US" dirty="0"/>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845396" cy="869331"/>
          </a:xfrm>
          <a:prstGeom prst="rect">
            <a:avLst/>
          </a:prstGeom>
        </p:spPr>
      </p:pic>
      <p:sp>
        <p:nvSpPr>
          <p:cNvPr id="9" name="Date Placeholder 3"/>
          <p:cNvSpPr>
            <a:spLocks noGrp="1"/>
          </p:cNvSpPr>
          <p:nvPr>
            <p:ph type="dt" sz="half" idx="10"/>
          </p:nvPr>
        </p:nvSpPr>
        <p:spPr>
          <a:xfrm>
            <a:off x="457200" y="6356350"/>
            <a:ext cx="2133600" cy="365125"/>
          </a:xfrm>
        </p:spPr>
        <p:txBody>
          <a:bodyPr/>
          <a:lstStyle>
            <a:lvl1pPr>
              <a:defRPr sz="1000">
                <a:solidFill>
                  <a:schemeClr val="bg1"/>
                </a:solidFill>
                <a:latin typeface="Fort Light" pitchFamily="50" charset="0"/>
              </a:defRPr>
            </a:lvl1pPr>
          </a:lstStyle>
          <a:p>
            <a:fld id="{0E9AADB8-93E0-4A8D-9A83-EC1DADA26F05}" type="datetime1">
              <a:rPr lang="en-GB" smtClean="0"/>
              <a:t>01/07/2020</a:t>
            </a:fld>
            <a:endParaRPr lang="en-GB"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bg1"/>
                </a:solidFill>
                <a:latin typeface="Fort Light" pitchFamily="50" charset="0"/>
              </a:defRPr>
            </a:lvl1pPr>
          </a:lstStyle>
          <a:p>
            <a:fld id="{49A48958-D99C-4EEA-8C86-A658A757DB0E}" type="slidenum">
              <a:rPr lang="en-GB" smtClean="0"/>
              <a:pPr/>
              <a:t>‹#›</a:t>
            </a:fld>
            <a:endParaRPr lang="en-GB" dirty="0"/>
          </a:p>
        </p:txBody>
      </p:sp>
      <p:sp>
        <p:nvSpPr>
          <p:cNvPr id="12" name="Picture Placeholder 11"/>
          <p:cNvSpPr>
            <a:spLocks noGrp="1"/>
          </p:cNvSpPr>
          <p:nvPr>
            <p:ph type="pic" sz="quarter" idx="13"/>
          </p:nvPr>
        </p:nvSpPr>
        <p:spPr>
          <a:xfrm>
            <a:off x="395288" y="1773238"/>
            <a:ext cx="8353425" cy="4032250"/>
          </a:xfrm>
        </p:spPr>
        <p:txBody>
          <a:bodyPr/>
          <a:lstStyle/>
          <a:p>
            <a:endParaRPr lang="en-GB" dirty="0"/>
          </a:p>
        </p:txBody>
      </p:sp>
    </p:spTree>
    <p:extLst>
      <p:ext uri="{BB962C8B-B14F-4D97-AF65-F5344CB8AC3E}">
        <p14:creationId xmlns:p14="http://schemas.microsoft.com/office/powerpoint/2010/main" val="354342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05B"/>
        </a:solidFill>
        <a:effectLst/>
      </p:bgPr>
    </p:bg>
    <p:spTree>
      <p:nvGrpSpPr>
        <p:cNvPr id="1" name=""/>
        <p:cNvGrpSpPr/>
        <p:nvPr/>
      </p:nvGrpSpPr>
      <p:grpSpPr>
        <a:xfrm>
          <a:off x="0" y="0"/>
          <a:ext cx="0" cy="0"/>
          <a:chOff x="0" y="0"/>
          <a:chExt cx="0" cy="0"/>
        </a:xfrm>
      </p:grpSpPr>
      <p:sp>
        <p:nvSpPr>
          <p:cNvPr id="7" name="Title 5"/>
          <p:cNvSpPr txBox="1">
            <a:spLocks/>
          </p:cNvSpPr>
          <p:nvPr userDrawn="1"/>
        </p:nvSpPr>
        <p:spPr>
          <a:xfrm>
            <a:off x="611560" y="548681"/>
            <a:ext cx="7920880" cy="3033682"/>
          </a:xfrm>
          <a:prstGeom prst="rect">
            <a:avLst/>
          </a:prstGeom>
          <a:solidFill>
            <a:srgbClr val="628FC8"/>
          </a:solidFill>
        </p:spPr>
        <p:txBody>
          <a:bodyPr/>
          <a:lstStyle>
            <a:lvl1pPr algn="ctr" defTabSz="914400" rtl="0" eaLnBrk="1" latinLnBrk="0" hangingPunct="1">
              <a:spcBef>
                <a:spcPct val="0"/>
              </a:spcBef>
              <a:buNone/>
              <a:defRPr sz="3200" kern="1200">
                <a:solidFill>
                  <a:schemeClr val="bg1"/>
                </a:solidFill>
                <a:latin typeface="Superior Title Medium" pitchFamily="50" charset="0"/>
                <a:ea typeface="+mj-ea"/>
                <a:cs typeface="+mj-cs"/>
              </a:defRPr>
            </a:lvl1pPr>
          </a:lstStyle>
          <a:p>
            <a:br>
              <a:rPr lang="en-GB" dirty="0"/>
            </a:br>
            <a:br>
              <a:rPr lang="en-GB" dirty="0"/>
            </a:br>
            <a:endParaRPr lang="en-GB" dirty="0"/>
          </a:p>
        </p:txBody>
      </p:sp>
      <p:sp>
        <p:nvSpPr>
          <p:cNvPr id="2" name="Title 1"/>
          <p:cNvSpPr>
            <a:spLocks noGrp="1"/>
          </p:cNvSpPr>
          <p:nvPr>
            <p:ph type="title" hasCustomPrompt="1"/>
          </p:nvPr>
        </p:nvSpPr>
        <p:spPr>
          <a:xfrm>
            <a:off x="1331560" y="3582363"/>
            <a:ext cx="7190247" cy="1362075"/>
          </a:xfrm>
          <a:prstGeom prst="rect">
            <a:avLst/>
          </a:prstGeom>
          <a:solidFill>
            <a:schemeClr val="bg1"/>
          </a:solidFill>
        </p:spPr>
        <p:txBody>
          <a:bodyPr anchor="t"/>
          <a:lstStyle>
            <a:lvl1pPr marL="0" marR="0" indent="0" algn="r" defTabSz="914400" rtl="0" eaLnBrk="1" fontAlgn="auto" latinLnBrk="0" hangingPunct="1">
              <a:lnSpc>
                <a:spcPct val="100000"/>
              </a:lnSpc>
              <a:spcBef>
                <a:spcPct val="0"/>
              </a:spcBef>
              <a:spcAft>
                <a:spcPts val="0"/>
              </a:spcAft>
              <a:buClrTx/>
              <a:buSzTx/>
              <a:buFontTx/>
              <a:buNone/>
              <a:tabLst/>
              <a:defRPr sz="2800" b="1" cap="all">
                <a:solidFill>
                  <a:srgbClr val="00205B"/>
                </a:solidFill>
              </a:defRPr>
            </a:lvl1pPr>
          </a:lstStyle>
          <a:p>
            <a:r>
              <a:rPr lang="en-GB" dirty="0">
                <a:solidFill>
                  <a:srgbClr val="00205B"/>
                </a:solidFill>
              </a:rPr>
              <a:t>[Insert author(s) (as applicable)</a:t>
            </a:r>
            <a:br>
              <a:rPr lang="en-GB" dirty="0">
                <a:solidFill>
                  <a:srgbClr val="00205B"/>
                </a:solidFill>
              </a:rPr>
            </a:br>
            <a:r>
              <a:rPr lang="en-GB" dirty="0">
                <a:solidFill>
                  <a:srgbClr val="00205B"/>
                </a:solidFill>
              </a:rPr>
              <a:t>and contact information]</a:t>
            </a:r>
            <a:br>
              <a:rPr lang="en-GB" dirty="0">
                <a:solidFill>
                  <a:srgbClr val="00205B"/>
                </a:solidFill>
              </a:rPr>
            </a:br>
            <a:endParaRPr lang="en-GB" dirty="0"/>
          </a:p>
        </p:txBody>
      </p:sp>
      <p:sp>
        <p:nvSpPr>
          <p:cNvPr id="3" name="Text Placeholder 2"/>
          <p:cNvSpPr>
            <a:spLocks noGrp="1"/>
          </p:cNvSpPr>
          <p:nvPr>
            <p:ph type="body" idx="1" hasCustomPrompt="1"/>
          </p:nvPr>
        </p:nvSpPr>
        <p:spPr>
          <a:xfrm>
            <a:off x="722313" y="2060848"/>
            <a:ext cx="7772400" cy="1500187"/>
          </a:xfrm>
        </p:spPr>
        <p:txBody>
          <a:bodyPr anchor="b">
            <a:noAutofit/>
          </a:bodyPr>
          <a:lstStyle>
            <a:lvl1pPr marL="0" indent="0" algn="r">
              <a:buNone/>
              <a:defRPr sz="4000" baseline="0">
                <a:solidFill>
                  <a:schemeClr val="bg1"/>
                </a:solidFill>
                <a:latin typeface="Superior Title Bold"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 FOR LISTENING or ANY QUESTIONS?]</a:t>
            </a:r>
          </a:p>
        </p:txBody>
      </p:sp>
      <p:pic>
        <p:nvPicPr>
          <p:cNvPr id="8" name="Picture 7"/>
          <p:cNvPicPr/>
          <p:nvPr userDrawn="1"/>
        </p:nvPicPr>
        <p:blipFill rotWithShape="1">
          <a:blip r:embed="rId2"/>
          <a:srcRect l="69525" t="40160" r="12557" b="43278"/>
          <a:stretch/>
        </p:blipFill>
        <p:spPr bwMode="auto">
          <a:xfrm>
            <a:off x="6012160" y="764704"/>
            <a:ext cx="2517569" cy="593766"/>
          </a:xfrm>
          <a:prstGeom prst="rect">
            <a:avLst/>
          </a:prstGeom>
          <a:ln>
            <a:noFill/>
          </a:ln>
          <a:extLst>
            <a:ext uri="{53640926-AAD7-44D8-BBD7-CCE9431645EC}">
              <a14:shadowObscured xmlns:a14="http://schemas.microsoft.com/office/drawing/2010/main"/>
            </a:ext>
          </a:extLst>
        </p:spPr>
      </p:pic>
      <p:sp>
        <p:nvSpPr>
          <p:cNvPr id="9" name="Rectangle 8"/>
          <p:cNvSpPr/>
          <p:nvPr userDrawn="1"/>
        </p:nvSpPr>
        <p:spPr>
          <a:xfrm>
            <a:off x="611560" y="3573096"/>
            <a:ext cx="720000" cy="720000"/>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Rectangle 9"/>
          <p:cNvSpPr/>
          <p:nvPr userDrawn="1"/>
        </p:nvSpPr>
        <p:spPr>
          <a:xfrm>
            <a:off x="7805950" y="4941168"/>
            <a:ext cx="720000" cy="720000"/>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 name="Footer Placeholder 19"/>
          <p:cNvSpPr>
            <a:spLocks noGrp="1"/>
          </p:cNvSpPr>
          <p:nvPr>
            <p:ph type="ftr" sz="quarter" idx="11"/>
          </p:nvPr>
        </p:nvSpPr>
        <p:spPr>
          <a:xfrm>
            <a:off x="611560" y="5877272"/>
            <a:ext cx="7920880" cy="844203"/>
          </a:xfrm>
        </p:spPr>
        <p:txBody>
          <a:bodyPr/>
          <a:lstStyle>
            <a:lvl1pPr algn="ctr">
              <a:defRPr sz="1000">
                <a:solidFill>
                  <a:schemeClr val="bg1"/>
                </a:solidFill>
                <a:latin typeface="Fort Light" pitchFamily="50" charset="0"/>
              </a:defRPr>
            </a:lvl1pPr>
          </a:lstStyle>
          <a:p>
            <a:r>
              <a:rPr lang="en-GB" dirty="0"/>
              <a:t>Please contact the Practice Management teams for further information </a:t>
            </a:r>
          </a:p>
          <a:p>
            <a:r>
              <a:rPr lang="en-GB" dirty="0"/>
              <a:t>T +44 (0)20 7544 2600 | E clerks@keatingchambers.com </a:t>
            </a:r>
          </a:p>
          <a:p>
            <a:endParaRPr lang="en-GB" dirty="0"/>
          </a:p>
          <a:p>
            <a:r>
              <a:rPr lang="en-GB" dirty="0"/>
              <a:t>www.keatingchambers.com</a:t>
            </a:r>
          </a:p>
        </p:txBody>
      </p:sp>
    </p:spTree>
    <p:extLst>
      <p:ext uri="{BB962C8B-B14F-4D97-AF65-F5344CB8AC3E}">
        <p14:creationId xmlns:p14="http://schemas.microsoft.com/office/powerpoint/2010/main" val="180351803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29AA6-7F9D-4B7E-A8F5-296A3D9BDDCA}" type="datetime1">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A48958-D99C-4EEA-8C86-A658A757DB0E}" type="slidenum">
              <a:rPr lang="en-GB" smtClean="0"/>
              <a:t>‹#›</a:t>
            </a:fld>
            <a:endParaRPr lang="en-GB" dirty="0"/>
          </a:p>
        </p:txBody>
      </p:sp>
    </p:spTree>
    <p:extLst>
      <p:ext uri="{BB962C8B-B14F-4D97-AF65-F5344CB8AC3E}">
        <p14:creationId xmlns:p14="http://schemas.microsoft.com/office/powerpoint/2010/main" val="23912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8D2247-CC46-460D-B52F-FF0A65F5F87E}" type="datetime1">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A48958-D99C-4EEA-8C86-A658A757DB0E}" type="slidenum">
              <a:rPr lang="en-GB" smtClean="0"/>
              <a:t>‹#›</a:t>
            </a:fld>
            <a:endParaRPr lang="en-GB" dirty="0"/>
          </a:p>
        </p:txBody>
      </p:sp>
    </p:spTree>
    <p:extLst>
      <p:ext uri="{BB962C8B-B14F-4D97-AF65-F5344CB8AC3E}">
        <p14:creationId xmlns:p14="http://schemas.microsoft.com/office/powerpoint/2010/main" val="264490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56084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25372F-295D-4D73-9E57-BE0D3EC64672}" type="datetime1">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A48958-D99C-4EEA-8C86-A658A757DB0E}" type="slidenum">
              <a:rPr lang="en-GB" smtClean="0"/>
              <a:t>‹#›</a:t>
            </a:fld>
            <a:endParaRPr lang="en-GB" dirty="0"/>
          </a:p>
        </p:txBody>
      </p:sp>
    </p:spTree>
    <p:extLst>
      <p:ext uri="{BB962C8B-B14F-4D97-AF65-F5344CB8AC3E}">
        <p14:creationId xmlns:p14="http://schemas.microsoft.com/office/powerpoint/2010/main" val="80289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0A42AF-4F11-48DC-BFAC-6E9045A92E3F}" type="datetime1">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A48958-D99C-4EEA-8C86-A658A757DB0E}" type="slidenum">
              <a:rPr lang="en-GB" smtClean="0"/>
              <a:t>‹#›</a:t>
            </a:fld>
            <a:endParaRPr lang="en-GB" dirty="0"/>
          </a:p>
        </p:txBody>
      </p:sp>
    </p:spTree>
    <p:extLst>
      <p:ext uri="{BB962C8B-B14F-4D97-AF65-F5344CB8AC3E}">
        <p14:creationId xmlns:p14="http://schemas.microsoft.com/office/powerpoint/2010/main" val="105919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F89FE-041C-4D39-9B77-F7BEDAFC8E8B}" type="datetime1">
              <a:rPr lang="en-GB" smtClean="0"/>
              <a:t>01/07/2020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48958-D99C-4EEA-8C86-A658A757DB0E}" type="slidenum">
              <a:rPr lang="en-GB" smtClean="0"/>
              <a:t>‹#›</a:t>
            </a:fld>
            <a:endParaRPr lang="en-GB" dirty="0"/>
          </a:p>
        </p:txBody>
      </p:sp>
    </p:spTree>
    <p:extLst>
      <p:ext uri="{BB962C8B-B14F-4D97-AF65-F5344CB8AC3E}">
        <p14:creationId xmlns:p14="http://schemas.microsoft.com/office/powerpoint/2010/main" val="168178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1" r:id="rId5"/>
    <p:sldLayoutId id="2147483656" r:id="rId6"/>
    <p:sldLayoutId id="2147483657" r:id="rId7"/>
    <p:sldLayoutId id="2147483658" r:id="rId8"/>
    <p:sldLayoutId id="2147483659" r:id="rId9"/>
  </p:sldLayoutIdLst>
  <p:hf hdr="0" ftr="0"/>
  <p:txStyles>
    <p:titleStyle>
      <a:lvl1pPr algn="ctr" defTabSz="914400" rtl="0" eaLnBrk="1" latinLnBrk="0" hangingPunct="1">
        <a:spcBef>
          <a:spcPct val="0"/>
        </a:spcBef>
        <a:buNone/>
        <a:defRPr sz="3200" kern="1200">
          <a:solidFill>
            <a:schemeClr val="bg1"/>
          </a:solidFill>
          <a:latin typeface="Superior Title Medium"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3AE93FC-A07E-4C3C-9BCA-6A12F5EDE4F5}" type="datetime1">
              <a:rPr lang="en-GB"/>
              <a:pPr>
                <a:defRPr/>
              </a:pPr>
              <a:t>01/07/2020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63AEF31-57BF-4F2A-B252-C822EF18B535}" type="slidenum">
              <a:rPr lang="en-GB"/>
              <a:pPr>
                <a:defRPr/>
              </a:pPr>
              <a:t>‹#›</a:t>
            </a:fld>
            <a:endParaRPr lang="en-GB"/>
          </a:p>
        </p:txBody>
      </p:sp>
    </p:spTree>
    <p:extLst>
      <p:ext uri="{BB962C8B-B14F-4D97-AF65-F5344CB8AC3E}">
        <p14:creationId xmlns:p14="http://schemas.microsoft.com/office/powerpoint/2010/main" val="3703649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ctr" rtl="0" eaLnBrk="1" fontAlgn="base" hangingPunct="1">
        <a:spcBef>
          <a:spcPct val="0"/>
        </a:spcBef>
        <a:spcAft>
          <a:spcPct val="0"/>
        </a:spcAft>
        <a:defRPr sz="3200" kern="1200">
          <a:solidFill>
            <a:schemeClr val="bg1"/>
          </a:solidFill>
          <a:latin typeface="Superior Title Medium" pitchFamily="50" charset="0"/>
          <a:ea typeface="+mj-ea"/>
          <a:cs typeface="+mj-cs"/>
        </a:defRPr>
      </a:lvl1pPr>
      <a:lvl2pPr algn="ctr" rtl="0" eaLnBrk="1" fontAlgn="base" hangingPunct="1">
        <a:spcBef>
          <a:spcPct val="0"/>
        </a:spcBef>
        <a:spcAft>
          <a:spcPct val="0"/>
        </a:spcAft>
        <a:defRPr sz="3200">
          <a:solidFill>
            <a:schemeClr val="bg1"/>
          </a:solidFill>
          <a:latin typeface="Superior Title Medium" pitchFamily="50" charset="0"/>
        </a:defRPr>
      </a:lvl2pPr>
      <a:lvl3pPr algn="ctr" rtl="0" eaLnBrk="1" fontAlgn="base" hangingPunct="1">
        <a:spcBef>
          <a:spcPct val="0"/>
        </a:spcBef>
        <a:spcAft>
          <a:spcPct val="0"/>
        </a:spcAft>
        <a:defRPr sz="3200">
          <a:solidFill>
            <a:schemeClr val="bg1"/>
          </a:solidFill>
          <a:latin typeface="Superior Title Medium" pitchFamily="50" charset="0"/>
        </a:defRPr>
      </a:lvl3pPr>
      <a:lvl4pPr algn="ctr" rtl="0" eaLnBrk="1" fontAlgn="base" hangingPunct="1">
        <a:spcBef>
          <a:spcPct val="0"/>
        </a:spcBef>
        <a:spcAft>
          <a:spcPct val="0"/>
        </a:spcAft>
        <a:defRPr sz="3200">
          <a:solidFill>
            <a:schemeClr val="bg1"/>
          </a:solidFill>
          <a:latin typeface="Superior Title Medium" pitchFamily="50" charset="0"/>
        </a:defRPr>
      </a:lvl4pPr>
      <a:lvl5pPr algn="ctr" rtl="0" eaLnBrk="1" fontAlgn="base" hangingPunct="1">
        <a:spcBef>
          <a:spcPct val="0"/>
        </a:spcBef>
        <a:spcAft>
          <a:spcPct val="0"/>
        </a:spcAft>
        <a:defRPr sz="3200">
          <a:solidFill>
            <a:schemeClr val="bg1"/>
          </a:solidFill>
          <a:latin typeface="Superior Title Medium" pitchFamily="50" charset="0"/>
        </a:defRPr>
      </a:lvl5pPr>
      <a:lvl6pPr marL="457200" algn="ctr" rtl="0" eaLnBrk="1" fontAlgn="base" hangingPunct="1">
        <a:spcBef>
          <a:spcPct val="0"/>
        </a:spcBef>
        <a:spcAft>
          <a:spcPct val="0"/>
        </a:spcAft>
        <a:defRPr sz="3200">
          <a:solidFill>
            <a:schemeClr val="bg1"/>
          </a:solidFill>
          <a:latin typeface="Superior Title Medium" pitchFamily="50" charset="0"/>
        </a:defRPr>
      </a:lvl6pPr>
      <a:lvl7pPr marL="914400" algn="ctr" rtl="0" eaLnBrk="1" fontAlgn="base" hangingPunct="1">
        <a:spcBef>
          <a:spcPct val="0"/>
        </a:spcBef>
        <a:spcAft>
          <a:spcPct val="0"/>
        </a:spcAft>
        <a:defRPr sz="3200">
          <a:solidFill>
            <a:schemeClr val="bg1"/>
          </a:solidFill>
          <a:latin typeface="Superior Title Medium" pitchFamily="50" charset="0"/>
        </a:defRPr>
      </a:lvl7pPr>
      <a:lvl8pPr marL="1371600" algn="ctr" rtl="0" eaLnBrk="1" fontAlgn="base" hangingPunct="1">
        <a:spcBef>
          <a:spcPct val="0"/>
        </a:spcBef>
        <a:spcAft>
          <a:spcPct val="0"/>
        </a:spcAft>
        <a:defRPr sz="3200">
          <a:solidFill>
            <a:schemeClr val="bg1"/>
          </a:solidFill>
          <a:latin typeface="Superior Title Medium" pitchFamily="50" charset="0"/>
        </a:defRPr>
      </a:lvl8pPr>
      <a:lvl9pPr marL="1828800" algn="ctr" rtl="0" eaLnBrk="1" fontAlgn="base" hangingPunct="1">
        <a:spcBef>
          <a:spcPct val="0"/>
        </a:spcBef>
        <a:spcAft>
          <a:spcPct val="0"/>
        </a:spcAft>
        <a:defRPr sz="3200">
          <a:solidFill>
            <a:schemeClr val="bg1"/>
          </a:solidFill>
          <a:latin typeface="Superior Title Medium" pitchFamily="50"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bwMode="auto">
          <a:xfrm>
            <a:off x="611560" y="1484784"/>
            <a:ext cx="7921253" cy="2015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4400" dirty="0"/>
              <a:t>Procurement Webinar</a:t>
            </a:r>
            <a:br>
              <a:rPr lang="en-GB" altLang="en-US" sz="4400" dirty="0"/>
            </a:br>
            <a:r>
              <a:rPr lang="en-GB" altLang="en-US" sz="4400" dirty="0"/>
              <a:t>1 July 2020		 </a:t>
            </a:r>
          </a:p>
        </p:txBody>
      </p:sp>
      <p:sp>
        <p:nvSpPr>
          <p:cNvPr id="7171" name="Subtitle 2"/>
          <p:cNvSpPr>
            <a:spLocks noGrp="1"/>
          </p:cNvSpPr>
          <p:nvPr>
            <p:ph type="subTitle" idx="1"/>
          </p:nvPr>
        </p:nvSpPr>
        <p:spPr>
          <a:xfrm>
            <a:off x="1333500" y="3573016"/>
            <a:ext cx="7199313" cy="1753046"/>
          </a:xfrm>
        </p:spPr>
        <p:txBody>
          <a:bodyPr/>
          <a:lstStyle/>
          <a:p>
            <a:pPr fontAlgn="base">
              <a:spcBef>
                <a:spcPts val="0"/>
              </a:spcBef>
              <a:spcAft>
                <a:spcPct val="0"/>
              </a:spcAft>
              <a:buFont typeface="Arial" charset="0"/>
              <a:buNone/>
            </a:pPr>
            <a:r>
              <a:rPr lang="en-GB" altLang="en-US" sz="2800" b="1" dirty="0"/>
              <a:t>Sarah Hannaford QC, Fionnuala McCredie QC, Charles Banner QC, Rachael O’Hagan, </a:t>
            </a:r>
          </a:p>
          <a:p>
            <a:pPr fontAlgn="base">
              <a:spcBef>
                <a:spcPts val="0"/>
              </a:spcBef>
              <a:spcAft>
                <a:spcPct val="0"/>
              </a:spcAft>
              <a:buFont typeface="Arial" charset="0"/>
              <a:buNone/>
            </a:pPr>
            <a:r>
              <a:rPr lang="en-GB" altLang="en-US" sz="2800" b="1" dirty="0"/>
              <a:t>David Gollancz and Simon Taylor </a:t>
            </a:r>
          </a:p>
        </p:txBody>
      </p:sp>
    </p:spTree>
    <p:extLst>
      <p:ext uri="{BB962C8B-B14F-4D97-AF65-F5344CB8AC3E}">
        <p14:creationId xmlns:p14="http://schemas.microsoft.com/office/powerpoint/2010/main" val="114177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6BE-A91F-4443-AF08-116CB68E6156}"/>
              </a:ext>
            </a:extLst>
          </p:cNvPr>
          <p:cNvSpPr>
            <a:spLocks noGrp="1"/>
          </p:cNvSpPr>
          <p:nvPr>
            <p:ph type="title"/>
          </p:nvPr>
        </p:nvSpPr>
        <p:spPr/>
        <p:txBody>
          <a:bodyPr/>
          <a:lstStyle/>
          <a:p>
            <a:r>
              <a:rPr lang="en-GB" sz="4000" dirty="0"/>
              <a:t>Case Management   </a:t>
            </a:r>
          </a:p>
        </p:txBody>
      </p:sp>
      <p:sp>
        <p:nvSpPr>
          <p:cNvPr id="3" name="Content Placeholder 2">
            <a:extLst>
              <a:ext uri="{FF2B5EF4-FFF2-40B4-BE49-F238E27FC236}">
                <a16:creationId xmlns:a16="http://schemas.microsoft.com/office/drawing/2014/main" id="{FAB1B135-1F87-4AEE-8252-815058BB2D32}"/>
              </a:ext>
            </a:extLst>
          </p:cNvPr>
          <p:cNvSpPr>
            <a:spLocks noGrp="1"/>
          </p:cNvSpPr>
          <p:nvPr>
            <p:ph idx="1"/>
          </p:nvPr>
        </p:nvSpPr>
        <p:spPr/>
        <p:txBody>
          <a:bodyPr/>
          <a:lstStyle/>
          <a:p>
            <a:r>
              <a:rPr lang="en-GB" dirty="0"/>
              <a:t>4 Part 7 Claims, 4 JR Claims (JRs later stayed)</a:t>
            </a:r>
          </a:p>
          <a:p>
            <a:r>
              <a:rPr lang="en-GB" dirty="0"/>
              <a:t>6 Interested Parties</a:t>
            </a:r>
          </a:p>
          <a:p>
            <a:r>
              <a:rPr lang="en-GB" dirty="0"/>
              <a:t>Case managed together but remained separate actions</a:t>
            </a:r>
          </a:p>
          <a:p>
            <a:r>
              <a:rPr lang="en-GB" dirty="0"/>
              <a:t>Expedited trial</a:t>
            </a:r>
          </a:p>
          <a:p>
            <a:r>
              <a:rPr lang="en-GB" dirty="0"/>
              <a:t>First CMC 20.6.19; trial commenced 20.1.20</a:t>
            </a:r>
          </a:p>
          <a:p>
            <a:r>
              <a:rPr lang="en-GB" dirty="0"/>
              <a:t>Weekly CMCs</a:t>
            </a:r>
          </a:p>
          <a:p>
            <a:r>
              <a:rPr lang="en-GB" dirty="0"/>
              <a:t>Limited approach to disclosure</a:t>
            </a:r>
          </a:p>
          <a:p>
            <a:r>
              <a:rPr lang="en-GB" dirty="0"/>
              <a:t>3 week trial of issues relating to pensions</a:t>
            </a:r>
          </a:p>
        </p:txBody>
      </p:sp>
      <p:sp>
        <p:nvSpPr>
          <p:cNvPr id="4" name="Date Placeholder 3">
            <a:extLst>
              <a:ext uri="{FF2B5EF4-FFF2-40B4-BE49-F238E27FC236}">
                <a16:creationId xmlns:a16="http://schemas.microsoft.com/office/drawing/2014/main" id="{C7F7BE98-AAFF-494F-84EE-2D109055D9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04B9B961-6C20-4B0A-88BA-092213C0556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92979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6BE-A91F-4443-AF08-116CB68E6156}"/>
              </a:ext>
            </a:extLst>
          </p:cNvPr>
          <p:cNvSpPr>
            <a:spLocks noGrp="1"/>
          </p:cNvSpPr>
          <p:nvPr>
            <p:ph type="title"/>
          </p:nvPr>
        </p:nvSpPr>
        <p:spPr/>
        <p:txBody>
          <a:bodyPr/>
          <a:lstStyle/>
          <a:p>
            <a:r>
              <a:rPr lang="en-GB" sz="4000" dirty="0"/>
              <a:t>Confidentiality   </a:t>
            </a:r>
          </a:p>
        </p:txBody>
      </p:sp>
      <p:sp>
        <p:nvSpPr>
          <p:cNvPr id="3" name="Content Placeholder 2">
            <a:extLst>
              <a:ext uri="{FF2B5EF4-FFF2-40B4-BE49-F238E27FC236}">
                <a16:creationId xmlns:a16="http://schemas.microsoft.com/office/drawing/2014/main" id="{FAB1B135-1F87-4AEE-8252-815058BB2D32}"/>
              </a:ext>
            </a:extLst>
          </p:cNvPr>
          <p:cNvSpPr>
            <a:spLocks noGrp="1"/>
          </p:cNvSpPr>
          <p:nvPr>
            <p:ph idx="1"/>
          </p:nvPr>
        </p:nvSpPr>
        <p:spPr/>
        <p:txBody>
          <a:bodyPr/>
          <a:lstStyle/>
          <a:p>
            <a:r>
              <a:rPr lang="en-GB" sz="2400" dirty="0"/>
              <a:t>Complex confidentiality issues</a:t>
            </a:r>
          </a:p>
          <a:p>
            <a:r>
              <a:rPr lang="en-GB" sz="2400" dirty="0"/>
              <a:t>Confidential documents</a:t>
            </a:r>
          </a:p>
          <a:p>
            <a:pPr lvl="1"/>
            <a:r>
              <a:rPr lang="en-GB" dirty="0">
                <a:solidFill>
                  <a:srgbClr val="00205B"/>
                </a:solidFill>
              </a:rPr>
              <a:t>DfT e.g. negotiations for direct award of rail franchises</a:t>
            </a:r>
          </a:p>
          <a:p>
            <a:pPr lvl="1"/>
            <a:r>
              <a:rPr lang="en-GB" dirty="0">
                <a:solidFill>
                  <a:srgbClr val="00205B"/>
                </a:solidFill>
              </a:rPr>
              <a:t>Interested Parties – other bidders </a:t>
            </a:r>
          </a:p>
          <a:p>
            <a:pPr lvl="1"/>
            <a:r>
              <a:rPr lang="en-GB" dirty="0">
                <a:solidFill>
                  <a:srgbClr val="00205B"/>
                </a:solidFill>
              </a:rPr>
              <a:t>Third Parties - The Pensions Regulator, The Railways Pension Scheme</a:t>
            </a:r>
          </a:p>
          <a:p>
            <a:r>
              <a:rPr lang="en-GB" sz="2400" dirty="0"/>
              <a:t>Confidentiality arrangements:</a:t>
            </a:r>
          </a:p>
          <a:p>
            <a:pPr lvl="1"/>
            <a:r>
              <a:rPr lang="en-GB" dirty="0">
                <a:solidFill>
                  <a:srgbClr val="00205B"/>
                </a:solidFill>
              </a:rPr>
              <a:t>Initially, franchise specific confidentiality rings</a:t>
            </a:r>
          </a:p>
          <a:p>
            <a:pPr lvl="1"/>
            <a:r>
              <a:rPr lang="en-GB" dirty="0">
                <a:solidFill>
                  <a:srgbClr val="00205B"/>
                </a:solidFill>
              </a:rPr>
              <a:t>Eventually, a common confidentiality ring </a:t>
            </a:r>
          </a:p>
          <a:p>
            <a:r>
              <a:rPr lang="en-GB" sz="2400" dirty="0"/>
              <a:t>Considerations for the hearing. </a:t>
            </a:r>
          </a:p>
          <a:p>
            <a:endParaRPr lang="en-GB" dirty="0"/>
          </a:p>
        </p:txBody>
      </p:sp>
      <p:sp>
        <p:nvSpPr>
          <p:cNvPr id="4" name="Date Placeholder 3">
            <a:extLst>
              <a:ext uri="{FF2B5EF4-FFF2-40B4-BE49-F238E27FC236}">
                <a16:creationId xmlns:a16="http://schemas.microsoft.com/office/drawing/2014/main" id="{C7F7BE98-AAFF-494F-84EE-2D109055D9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04B9B961-6C20-4B0A-88BA-092213C0556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189555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6BE-A91F-4443-AF08-116CB68E6156}"/>
              </a:ext>
            </a:extLst>
          </p:cNvPr>
          <p:cNvSpPr>
            <a:spLocks noGrp="1"/>
          </p:cNvSpPr>
          <p:nvPr>
            <p:ph type="title"/>
          </p:nvPr>
        </p:nvSpPr>
        <p:spPr/>
        <p:txBody>
          <a:bodyPr/>
          <a:lstStyle/>
          <a:p>
            <a:r>
              <a:rPr lang="en-GB" sz="4000" dirty="0"/>
              <a:t>Major Applications</a:t>
            </a:r>
          </a:p>
        </p:txBody>
      </p:sp>
      <p:sp>
        <p:nvSpPr>
          <p:cNvPr id="3" name="Content Placeholder 2">
            <a:extLst>
              <a:ext uri="{FF2B5EF4-FFF2-40B4-BE49-F238E27FC236}">
                <a16:creationId xmlns:a16="http://schemas.microsoft.com/office/drawing/2014/main" id="{FAB1B135-1F87-4AEE-8252-815058BB2D32}"/>
              </a:ext>
            </a:extLst>
          </p:cNvPr>
          <p:cNvSpPr>
            <a:spLocks noGrp="1"/>
          </p:cNvSpPr>
          <p:nvPr>
            <p:ph idx="1"/>
          </p:nvPr>
        </p:nvSpPr>
        <p:spPr>
          <a:xfrm>
            <a:off x="251520" y="1340768"/>
            <a:ext cx="8435280" cy="4785395"/>
          </a:xfrm>
        </p:spPr>
        <p:txBody>
          <a:bodyPr/>
          <a:lstStyle/>
          <a:p>
            <a:endParaRPr lang="en-GB" dirty="0"/>
          </a:p>
          <a:p>
            <a:r>
              <a:rPr lang="en-GB" dirty="0"/>
              <a:t>A 2-day strike out application made by the Defendant, unsuccessful </a:t>
            </a:r>
          </a:p>
          <a:p>
            <a:pPr lvl="1"/>
            <a:r>
              <a:rPr lang="en-GB" sz="2800" dirty="0">
                <a:solidFill>
                  <a:srgbClr val="00205B"/>
                </a:solidFill>
              </a:rPr>
              <a:t>Defendant appealed to the CA, 3 day hearing, unsuccessful </a:t>
            </a:r>
          </a:p>
          <a:p>
            <a:r>
              <a:rPr lang="en-GB" dirty="0"/>
              <a:t>Injunction application by WCTP to prevent SoS award of the West Coast franchise to First Trenitalia, unsuccessful  </a:t>
            </a:r>
          </a:p>
          <a:p>
            <a:r>
              <a:rPr lang="en-GB" dirty="0"/>
              <a:t>12 1-2 day long CMCs, weekly June – July 2019</a:t>
            </a:r>
          </a:p>
          <a:p>
            <a:endParaRPr lang="en-GB" dirty="0"/>
          </a:p>
        </p:txBody>
      </p:sp>
      <p:sp>
        <p:nvSpPr>
          <p:cNvPr id="4" name="Date Placeholder 3">
            <a:extLst>
              <a:ext uri="{FF2B5EF4-FFF2-40B4-BE49-F238E27FC236}">
                <a16:creationId xmlns:a16="http://schemas.microsoft.com/office/drawing/2014/main" id="{C7F7BE98-AAFF-494F-84EE-2D109055D9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04B9B961-6C20-4B0A-88BA-092213C0556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192583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EF6B-15EC-41AA-8AF7-7812D268841B}"/>
              </a:ext>
            </a:extLst>
          </p:cNvPr>
          <p:cNvSpPr>
            <a:spLocks noGrp="1"/>
          </p:cNvSpPr>
          <p:nvPr>
            <p:ph type="title"/>
          </p:nvPr>
        </p:nvSpPr>
        <p:spPr/>
        <p:txBody>
          <a:bodyPr/>
          <a:lstStyle/>
          <a:p>
            <a:r>
              <a:rPr lang="en-GB" sz="3600" dirty="0"/>
              <a:t>How did we manage the litigation?</a:t>
            </a:r>
          </a:p>
        </p:txBody>
      </p:sp>
      <p:sp>
        <p:nvSpPr>
          <p:cNvPr id="3" name="Content Placeholder 2">
            <a:extLst>
              <a:ext uri="{FF2B5EF4-FFF2-40B4-BE49-F238E27FC236}">
                <a16:creationId xmlns:a16="http://schemas.microsoft.com/office/drawing/2014/main" id="{26471FC7-3FC8-456E-8B91-1578F525C64A}"/>
              </a:ext>
            </a:extLst>
          </p:cNvPr>
          <p:cNvSpPr>
            <a:spLocks noGrp="1"/>
          </p:cNvSpPr>
          <p:nvPr>
            <p:ph idx="1"/>
          </p:nvPr>
        </p:nvSpPr>
        <p:spPr/>
        <p:txBody>
          <a:bodyPr/>
          <a:lstStyle/>
          <a:p>
            <a:r>
              <a:rPr lang="en-GB" dirty="0"/>
              <a:t>Creation of a “super team”, with a structure as follows:</a:t>
            </a:r>
          </a:p>
          <a:p>
            <a:pPr lvl="1"/>
            <a:r>
              <a:rPr lang="en-GB" dirty="0"/>
              <a:t>2QCs, GLD, Senior Junior</a:t>
            </a:r>
          </a:p>
          <a:p>
            <a:pPr lvl="1"/>
            <a:r>
              <a:rPr lang="en-GB" dirty="0"/>
              <a:t>For each individual case: specific law firm, senior junior, junior </a:t>
            </a:r>
            <a:r>
              <a:rPr lang="en-GB" dirty="0" err="1"/>
              <a:t>junior</a:t>
            </a:r>
            <a:r>
              <a:rPr lang="en-GB" dirty="0"/>
              <a:t>.</a:t>
            </a:r>
          </a:p>
          <a:p>
            <a:pPr lvl="1"/>
            <a:r>
              <a:rPr lang="en-GB" dirty="0"/>
              <a:t>Across the whole litigation: junior juniors assisting with disclosure etc. </a:t>
            </a:r>
          </a:p>
          <a:p>
            <a:r>
              <a:rPr lang="en-GB" dirty="0"/>
              <a:t>Electronic bundle</a:t>
            </a:r>
          </a:p>
        </p:txBody>
      </p:sp>
      <p:sp>
        <p:nvSpPr>
          <p:cNvPr id="4" name="Date Placeholder 3">
            <a:extLst>
              <a:ext uri="{FF2B5EF4-FFF2-40B4-BE49-F238E27FC236}">
                <a16:creationId xmlns:a16="http://schemas.microsoft.com/office/drawing/2014/main" id="{7CF05BAC-4666-4746-A60F-6EEC0963E5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F0275F2E-2D6F-446C-9E99-066DE118B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281822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CBB2-A6D8-4907-B0C8-DABC6133C56F}"/>
              </a:ext>
            </a:extLst>
          </p:cNvPr>
          <p:cNvSpPr>
            <a:spLocks noGrp="1"/>
          </p:cNvSpPr>
          <p:nvPr>
            <p:ph type="title"/>
          </p:nvPr>
        </p:nvSpPr>
        <p:spPr/>
        <p:txBody>
          <a:bodyPr/>
          <a:lstStyle/>
          <a:p>
            <a:r>
              <a:rPr lang="en-GB" sz="4000" dirty="0"/>
              <a:t>The Result</a:t>
            </a:r>
          </a:p>
        </p:txBody>
      </p:sp>
      <p:sp>
        <p:nvSpPr>
          <p:cNvPr id="4" name="Date Placeholder 3">
            <a:extLst>
              <a:ext uri="{FF2B5EF4-FFF2-40B4-BE49-F238E27FC236}">
                <a16:creationId xmlns:a16="http://schemas.microsoft.com/office/drawing/2014/main" id="{D3E649C1-9C2A-4DC9-989D-A394602922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A0A13277-46A4-4131-ACA1-D74613A79A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pic>
        <p:nvPicPr>
          <p:cNvPr id="1026" name="Picture 2" descr="Golden cup PNG | Бесплатная графика, Картинки, Рисунки">
            <a:extLst>
              <a:ext uri="{FF2B5EF4-FFF2-40B4-BE49-F238E27FC236}">
                <a16:creationId xmlns:a16="http://schemas.microsoft.com/office/drawing/2014/main" id="{FC4316AA-AF36-475C-873F-AEFD2C082A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7719" y="2276872"/>
            <a:ext cx="3588561" cy="311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3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CBB2-A6D8-4907-B0C8-DABC6133C56F}"/>
              </a:ext>
            </a:extLst>
          </p:cNvPr>
          <p:cNvSpPr>
            <a:spLocks noGrp="1"/>
          </p:cNvSpPr>
          <p:nvPr>
            <p:ph type="title"/>
          </p:nvPr>
        </p:nvSpPr>
        <p:spPr/>
        <p:txBody>
          <a:bodyPr/>
          <a:lstStyle/>
          <a:p>
            <a:r>
              <a:rPr lang="en-GB" sz="4000" dirty="0"/>
              <a:t>ITT terms lawful </a:t>
            </a:r>
          </a:p>
        </p:txBody>
      </p:sp>
      <p:sp>
        <p:nvSpPr>
          <p:cNvPr id="3" name="Content Placeholder 2">
            <a:extLst>
              <a:ext uri="{FF2B5EF4-FFF2-40B4-BE49-F238E27FC236}">
                <a16:creationId xmlns:a16="http://schemas.microsoft.com/office/drawing/2014/main" id="{58F539DA-AFF7-4025-8C20-6036A8A9DA78}"/>
              </a:ext>
            </a:extLst>
          </p:cNvPr>
          <p:cNvSpPr>
            <a:spLocks noGrp="1"/>
          </p:cNvSpPr>
          <p:nvPr>
            <p:ph idx="1"/>
          </p:nvPr>
        </p:nvSpPr>
        <p:spPr>
          <a:xfrm>
            <a:off x="251520" y="1844824"/>
            <a:ext cx="8435280" cy="4281339"/>
          </a:xfrm>
        </p:spPr>
        <p:txBody>
          <a:bodyPr/>
          <a:lstStyle/>
          <a:p>
            <a:r>
              <a:rPr lang="en-GB" sz="2400" dirty="0"/>
              <a:t>The </a:t>
            </a:r>
            <a:r>
              <a:rPr lang="en-GB" sz="2400" b="1" dirty="0"/>
              <a:t>ITT terms re non-compliance were lawful, </a:t>
            </a:r>
            <a:r>
              <a:rPr lang="en-GB" sz="2400" dirty="0"/>
              <a:t>clearly stated, and admitted no misunderstanding by a RWIND tenderer</a:t>
            </a:r>
          </a:p>
          <a:p>
            <a:r>
              <a:rPr lang="en-GB" sz="2400" dirty="0"/>
              <a:t>ITT was clear, precise and unequivocal</a:t>
            </a:r>
          </a:p>
          <a:p>
            <a:r>
              <a:rPr lang="en-GB" sz="2400" b="1" dirty="0"/>
              <a:t>Terms re contractual allocation of risk are subject to a wide margin of appreciation </a:t>
            </a:r>
            <a:r>
              <a:rPr lang="en-GB" sz="2400" dirty="0"/>
              <a:t>as they are manifestation of policy decisions about allocation of public resources</a:t>
            </a:r>
          </a:p>
          <a:p>
            <a:r>
              <a:rPr lang="en-GB" sz="2400" dirty="0"/>
              <a:t>Discretion </a:t>
            </a:r>
          </a:p>
          <a:p>
            <a:pPr lvl="1"/>
            <a:r>
              <a:rPr lang="en-GB" sz="2000" dirty="0">
                <a:solidFill>
                  <a:srgbClr val="00205B"/>
                </a:solidFill>
              </a:rPr>
              <a:t>has to be exercised </a:t>
            </a:r>
            <a:r>
              <a:rPr lang="en-GB" sz="2000" b="1" dirty="0">
                <a:solidFill>
                  <a:srgbClr val="00205B"/>
                </a:solidFill>
              </a:rPr>
              <a:t>rationally</a:t>
            </a:r>
            <a:r>
              <a:rPr lang="en-GB" sz="2000" dirty="0">
                <a:solidFill>
                  <a:srgbClr val="00205B"/>
                </a:solidFill>
              </a:rPr>
              <a:t> and in accordance with </a:t>
            </a:r>
            <a:r>
              <a:rPr lang="en-GB" sz="2000" b="1" dirty="0">
                <a:solidFill>
                  <a:srgbClr val="00205B"/>
                </a:solidFill>
              </a:rPr>
              <a:t>policy</a:t>
            </a:r>
            <a:r>
              <a:rPr lang="en-GB" sz="2000" dirty="0">
                <a:solidFill>
                  <a:srgbClr val="00205B"/>
                </a:solidFill>
              </a:rPr>
              <a:t>.  </a:t>
            </a:r>
          </a:p>
          <a:p>
            <a:pPr lvl="1"/>
            <a:r>
              <a:rPr lang="en-GB" sz="2000" dirty="0">
                <a:solidFill>
                  <a:srgbClr val="00205B"/>
                </a:solidFill>
              </a:rPr>
              <a:t>Cannot be </a:t>
            </a:r>
            <a:r>
              <a:rPr lang="en-GB" sz="2000" b="1" dirty="0">
                <a:solidFill>
                  <a:srgbClr val="00205B"/>
                </a:solidFill>
              </a:rPr>
              <a:t>arbitrary, unlimited or capricious </a:t>
            </a:r>
          </a:p>
          <a:p>
            <a:pPr marL="536575" lvl="1" indent="0">
              <a:buNone/>
            </a:pPr>
            <a:r>
              <a:rPr lang="en-GB" sz="2000" b="1" i="1" dirty="0">
                <a:solidFill>
                  <a:srgbClr val="00205B"/>
                </a:solidFill>
              </a:rPr>
              <a:t>Telefonica O2 UK</a:t>
            </a:r>
            <a:r>
              <a:rPr lang="en-GB" sz="2000" dirty="0">
                <a:solidFill>
                  <a:srgbClr val="00205B"/>
                </a:solidFill>
              </a:rPr>
              <a:t> applied</a:t>
            </a:r>
          </a:p>
        </p:txBody>
      </p:sp>
      <p:sp>
        <p:nvSpPr>
          <p:cNvPr id="4" name="Date Placeholder 3">
            <a:extLst>
              <a:ext uri="{FF2B5EF4-FFF2-40B4-BE49-F238E27FC236}">
                <a16:creationId xmlns:a16="http://schemas.microsoft.com/office/drawing/2014/main" id="{D3E649C1-9C2A-4DC9-989D-A394602922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A0A13277-46A4-4131-ACA1-D74613A79A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08750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A335-D263-4BE4-A3CB-1BD67C8EBC7E}"/>
              </a:ext>
            </a:extLst>
          </p:cNvPr>
          <p:cNvSpPr>
            <a:spLocks noGrp="1"/>
          </p:cNvSpPr>
          <p:nvPr>
            <p:ph type="title"/>
          </p:nvPr>
        </p:nvSpPr>
        <p:spPr/>
        <p:txBody>
          <a:bodyPr/>
          <a:lstStyle/>
          <a:p>
            <a:r>
              <a:rPr lang="en-GB" sz="3600" dirty="0"/>
              <a:t>Wide margin of appreciation for CA</a:t>
            </a:r>
          </a:p>
        </p:txBody>
      </p:sp>
      <p:sp>
        <p:nvSpPr>
          <p:cNvPr id="3" name="Content Placeholder 2">
            <a:extLst>
              <a:ext uri="{FF2B5EF4-FFF2-40B4-BE49-F238E27FC236}">
                <a16:creationId xmlns:a16="http://schemas.microsoft.com/office/drawing/2014/main" id="{31F05DC1-A5D4-47A7-8C5E-DD303E95EB15}"/>
              </a:ext>
            </a:extLst>
          </p:cNvPr>
          <p:cNvSpPr>
            <a:spLocks noGrp="1"/>
          </p:cNvSpPr>
          <p:nvPr>
            <p:ph idx="1"/>
          </p:nvPr>
        </p:nvSpPr>
        <p:spPr/>
        <p:txBody>
          <a:bodyPr/>
          <a:lstStyle/>
          <a:p>
            <a:r>
              <a:rPr lang="en-GB" sz="2400" dirty="0"/>
              <a:t>The </a:t>
            </a:r>
            <a:r>
              <a:rPr lang="en-GB" sz="2400" b="1" dirty="0"/>
              <a:t>imposition of uncertain pensions risks on franchisees was lawful</a:t>
            </a:r>
            <a:r>
              <a:rPr lang="en-GB" sz="2400" dirty="0"/>
              <a:t> and not in breach of the Rail Regulation, transparency and fairness</a:t>
            </a:r>
          </a:p>
          <a:p>
            <a:endParaRPr lang="en-GB" sz="2400" dirty="0"/>
          </a:p>
          <a:p>
            <a:r>
              <a:rPr lang="en-GB" sz="2400" dirty="0"/>
              <a:t>There was </a:t>
            </a:r>
            <a:r>
              <a:rPr lang="en-GB" sz="2400" b="1" dirty="0"/>
              <a:t>no principle of EU or UK law that limited the size of a risk that could be allocated to one contracting party or another in a public procurement</a:t>
            </a:r>
          </a:p>
          <a:p>
            <a:endParaRPr lang="en-GB" sz="2400" dirty="0"/>
          </a:p>
          <a:p>
            <a:r>
              <a:rPr lang="en-GB" sz="2400" b="1" dirty="0"/>
              <a:t>Uncertainty of outcome was a risk that could be estimated and priced </a:t>
            </a:r>
            <a:r>
              <a:rPr lang="en-GB" sz="2400" dirty="0"/>
              <a:t>as any other</a:t>
            </a:r>
          </a:p>
        </p:txBody>
      </p:sp>
      <p:sp>
        <p:nvSpPr>
          <p:cNvPr id="4" name="Date Placeholder 3">
            <a:extLst>
              <a:ext uri="{FF2B5EF4-FFF2-40B4-BE49-F238E27FC236}">
                <a16:creationId xmlns:a16="http://schemas.microsoft.com/office/drawing/2014/main" id="{53BD06A4-F9BC-4E38-8510-FB02712220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AF3A643D-C9F7-435E-8C7B-D5C65D72AF8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98531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8EA5-245D-44A2-B59D-8FFE642C7A12}"/>
              </a:ext>
            </a:extLst>
          </p:cNvPr>
          <p:cNvSpPr>
            <a:spLocks noGrp="1"/>
          </p:cNvSpPr>
          <p:nvPr>
            <p:ph type="title"/>
          </p:nvPr>
        </p:nvSpPr>
        <p:spPr/>
        <p:txBody>
          <a:bodyPr/>
          <a:lstStyle/>
          <a:p>
            <a:r>
              <a:rPr lang="en-GB" dirty="0"/>
              <a:t>Lawful to allocate exogenous risk to bidders </a:t>
            </a:r>
          </a:p>
        </p:txBody>
      </p:sp>
      <p:sp>
        <p:nvSpPr>
          <p:cNvPr id="3" name="Content Placeholder 2">
            <a:extLst>
              <a:ext uri="{FF2B5EF4-FFF2-40B4-BE49-F238E27FC236}">
                <a16:creationId xmlns:a16="http://schemas.microsoft.com/office/drawing/2014/main" id="{021A9B63-7A79-421F-AFB7-54E97282F50F}"/>
              </a:ext>
            </a:extLst>
          </p:cNvPr>
          <p:cNvSpPr>
            <a:spLocks noGrp="1"/>
          </p:cNvSpPr>
          <p:nvPr>
            <p:ph idx="1"/>
          </p:nvPr>
        </p:nvSpPr>
        <p:spPr>
          <a:xfrm>
            <a:off x="251520" y="1484784"/>
            <a:ext cx="8435280" cy="4641379"/>
          </a:xfrm>
        </p:spPr>
        <p:txBody>
          <a:bodyPr/>
          <a:lstStyle/>
          <a:p>
            <a:r>
              <a:rPr lang="en-GB" sz="2400" dirty="0"/>
              <a:t>The allocation of exogenous pensions risks to bidders was not a breach of Arts 49 or 56 of TFEU </a:t>
            </a:r>
          </a:p>
          <a:p>
            <a:r>
              <a:rPr lang="en-GB" sz="2400" dirty="0"/>
              <a:t>No </a:t>
            </a:r>
            <a:r>
              <a:rPr lang="en-GB" sz="2400" b="1" dirty="0"/>
              <a:t>principle of EU or UK law prohibiting allocation of exogenous risks to bidders rather than government</a:t>
            </a:r>
          </a:p>
          <a:p>
            <a:r>
              <a:rPr lang="en-GB" sz="2400" dirty="0"/>
              <a:t>There was </a:t>
            </a:r>
            <a:r>
              <a:rPr lang="en-GB" sz="2400" b="1" dirty="0"/>
              <a:t>substantial transnational </a:t>
            </a:r>
            <a:r>
              <a:rPr lang="en-GB" sz="2400" dirty="0"/>
              <a:t>involvement in the competition and </a:t>
            </a:r>
            <a:r>
              <a:rPr lang="en-GB" sz="2400" b="1" dirty="0"/>
              <a:t>no evidence</a:t>
            </a:r>
            <a:r>
              <a:rPr lang="en-GB" sz="2400" dirty="0"/>
              <a:t> that the allocation of pension risk to franchisees had acted as a </a:t>
            </a:r>
            <a:r>
              <a:rPr lang="en-GB" sz="2400" b="1" dirty="0"/>
              <a:t>deterrent to competition</a:t>
            </a:r>
            <a:endParaRPr lang="en-GB" sz="2400" dirty="0"/>
          </a:p>
          <a:p>
            <a:r>
              <a:rPr lang="en-GB" sz="2400" b="1" dirty="0"/>
              <a:t>Stagecoach could have bid compliantly </a:t>
            </a:r>
            <a:r>
              <a:rPr lang="en-GB" sz="2400" dirty="0"/>
              <a:t>at a level that would have given them protection with which they were comfortable</a:t>
            </a:r>
          </a:p>
          <a:p>
            <a:r>
              <a:rPr lang="en-GB" sz="2400" b="1" dirty="0"/>
              <a:t>Stagecoach</a:t>
            </a:r>
            <a:r>
              <a:rPr lang="en-GB" sz="2400" dirty="0"/>
              <a:t> were not prevented from participation, they  </a:t>
            </a:r>
            <a:r>
              <a:rPr lang="en-GB" sz="2400" b="1" dirty="0"/>
              <a:t>chose not to participate</a:t>
            </a:r>
          </a:p>
          <a:p>
            <a:endParaRPr lang="en-GB" sz="2400" dirty="0"/>
          </a:p>
          <a:p>
            <a:r>
              <a:rPr lang="en-GB" dirty="0"/>
              <a:t> </a:t>
            </a:r>
          </a:p>
        </p:txBody>
      </p:sp>
      <p:sp>
        <p:nvSpPr>
          <p:cNvPr id="4" name="Date Placeholder 3">
            <a:extLst>
              <a:ext uri="{FF2B5EF4-FFF2-40B4-BE49-F238E27FC236}">
                <a16:creationId xmlns:a16="http://schemas.microsoft.com/office/drawing/2014/main" id="{2F839FAA-D5D1-4672-9878-7B56BD92A9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CCA72CBB-AB5A-4B6F-A135-FF81EF6ADDF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1186800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D3A1-3D2A-4CE6-8F25-F517AC0EA0BB}"/>
              </a:ext>
            </a:extLst>
          </p:cNvPr>
          <p:cNvSpPr>
            <a:spLocks noGrp="1"/>
          </p:cNvSpPr>
          <p:nvPr>
            <p:ph type="title"/>
          </p:nvPr>
        </p:nvSpPr>
        <p:spPr/>
        <p:txBody>
          <a:bodyPr/>
          <a:lstStyle/>
          <a:p>
            <a:r>
              <a:rPr lang="en-GB" dirty="0"/>
              <a:t>Disqualification decisions lawful</a:t>
            </a:r>
          </a:p>
        </p:txBody>
      </p:sp>
      <p:sp>
        <p:nvSpPr>
          <p:cNvPr id="3" name="Content Placeholder 2">
            <a:extLst>
              <a:ext uri="{FF2B5EF4-FFF2-40B4-BE49-F238E27FC236}">
                <a16:creationId xmlns:a16="http://schemas.microsoft.com/office/drawing/2014/main" id="{D150A226-4F86-4683-9523-5B1213D8CB7E}"/>
              </a:ext>
            </a:extLst>
          </p:cNvPr>
          <p:cNvSpPr>
            <a:spLocks noGrp="1"/>
          </p:cNvSpPr>
          <p:nvPr>
            <p:ph idx="1"/>
          </p:nvPr>
        </p:nvSpPr>
        <p:spPr>
          <a:xfrm>
            <a:off x="251520" y="1556793"/>
            <a:ext cx="8435280" cy="4536504"/>
          </a:xfrm>
        </p:spPr>
        <p:txBody>
          <a:bodyPr/>
          <a:lstStyle/>
          <a:p>
            <a:r>
              <a:rPr lang="en-GB" sz="2400" dirty="0"/>
              <a:t>CA generally not obliged to divulge its system of marking or evaluation methodology</a:t>
            </a:r>
          </a:p>
          <a:p>
            <a:r>
              <a:rPr lang="en-GB" sz="2400" dirty="0"/>
              <a:t>CA has margin of leeway in the way it carries out its task provided it does not change the award criteria</a:t>
            </a:r>
          </a:p>
          <a:p>
            <a:r>
              <a:rPr lang="en-GB" sz="2400" dirty="0"/>
              <a:t>The CA was entitled to use a non-compliance matrix not disclosed to bidders as an administrative tool which was irrelevant to the exercise of discretion </a:t>
            </a:r>
            <a:r>
              <a:rPr lang="en-GB" sz="2400" b="1" i="1" dirty="0"/>
              <a:t>TNS </a:t>
            </a:r>
            <a:r>
              <a:rPr lang="en-GB" sz="2400" b="1" i="1" dirty="0" err="1"/>
              <a:t>Dimarso</a:t>
            </a:r>
            <a:endParaRPr lang="en-GB" sz="2400" b="1" dirty="0"/>
          </a:p>
          <a:p>
            <a:r>
              <a:rPr lang="en-GB" sz="2400" dirty="0"/>
              <a:t>The </a:t>
            </a:r>
            <a:r>
              <a:rPr lang="en-GB" sz="2400" b="1" dirty="0"/>
              <a:t>objections to other courses of action led inexorably to the conclusion that disqualification was the proper exercise of discretion</a:t>
            </a:r>
          </a:p>
          <a:p>
            <a:r>
              <a:rPr lang="en-GB" sz="2400" dirty="0"/>
              <a:t>The Court would only interfere with the exercise of discretion if it was manifestly inappropriate </a:t>
            </a:r>
            <a:r>
              <a:rPr lang="en-GB" sz="2400" b="1" i="1" dirty="0"/>
              <a:t>Lumsden</a:t>
            </a:r>
          </a:p>
        </p:txBody>
      </p:sp>
      <p:sp>
        <p:nvSpPr>
          <p:cNvPr id="4" name="Date Placeholder 3">
            <a:extLst>
              <a:ext uri="{FF2B5EF4-FFF2-40B4-BE49-F238E27FC236}">
                <a16:creationId xmlns:a16="http://schemas.microsoft.com/office/drawing/2014/main" id="{610EE987-8D52-4711-8327-6C982F36B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31D90116-1E9D-4485-8A2E-C5C932A57C2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61157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EF1A-6116-440F-836A-73A4734C0BAA}"/>
              </a:ext>
            </a:extLst>
          </p:cNvPr>
          <p:cNvSpPr>
            <a:spLocks noGrp="1"/>
          </p:cNvSpPr>
          <p:nvPr>
            <p:ph type="title"/>
          </p:nvPr>
        </p:nvSpPr>
        <p:spPr/>
        <p:txBody>
          <a:bodyPr/>
          <a:lstStyle/>
          <a:p>
            <a:r>
              <a:rPr lang="en-GB" dirty="0"/>
              <a:t>Reasons given for disqualification lawful</a:t>
            </a:r>
          </a:p>
        </p:txBody>
      </p:sp>
      <p:pic>
        <p:nvPicPr>
          <p:cNvPr id="6" name="Content Placeholder 5">
            <a:extLst>
              <a:ext uri="{FF2B5EF4-FFF2-40B4-BE49-F238E27FC236}">
                <a16:creationId xmlns:a16="http://schemas.microsoft.com/office/drawing/2014/main" id="{DAA71AEE-EA9B-4F6B-96B0-6B5E7E61BB62}"/>
              </a:ext>
            </a:extLst>
          </p:cNvPr>
          <p:cNvPicPr>
            <a:picLocks noGrp="1" noChangeAspect="1"/>
          </p:cNvPicPr>
          <p:nvPr>
            <p:ph idx="1"/>
          </p:nvPr>
        </p:nvPicPr>
        <p:blipFill>
          <a:blip r:embed="rId2"/>
          <a:stretch>
            <a:fillRect/>
          </a:stretch>
        </p:blipFill>
        <p:spPr>
          <a:xfrm>
            <a:off x="2559449" y="2636912"/>
            <a:ext cx="3317511" cy="2520280"/>
          </a:xfrm>
          <a:prstGeom prst="rect">
            <a:avLst/>
          </a:prstGeom>
        </p:spPr>
      </p:pic>
      <p:sp>
        <p:nvSpPr>
          <p:cNvPr id="4" name="Date Placeholder 3">
            <a:extLst>
              <a:ext uri="{FF2B5EF4-FFF2-40B4-BE49-F238E27FC236}">
                <a16:creationId xmlns:a16="http://schemas.microsoft.com/office/drawing/2014/main" id="{AACA5642-B588-4AFB-8254-80B885FEB9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3A311474-3BB7-4982-8933-807750F4DF9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7757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bwMode="auto">
          <a:xfrm>
            <a:off x="760413" y="1484784"/>
            <a:ext cx="7772400" cy="2015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4400" dirty="0"/>
              <a:t>2019 Rail Franchising Litigation </a:t>
            </a:r>
          </a:p>
        </p:txBody>
      </p:sp>
      <p:sp>
        <p:nvSpPr>
          <p:cNvPr id="7171" name="Subtitle 2"/>
          <p:cNvSpPr>
            <a:spLocks noGrp="1"/>
          </p:cNvSpPr>
          <p:nvPr>
            <p:ph type="subTitle" idx="1"/>
          </p:nvPr>
        </p:nvSpPr>
        <p:spPr>
          <a:xfrm>
            <a:off x="1333500" y="3573016"/>
            <a:ext cx="7199313" cy="1753046"/>
          </a:xfrm>
        </p:spPr>
        <p:txBody>
          <a:bodyPr/>
          <a:lstStyle/>
          <a:p>
            <a:pPr fontAlgn="base">
              <a:spcAft>
                <a:spcPct val="0"/>
              </a:spcAft>
              <a:buFont typeface="Arial" charset="0"/>
              <a:buNone/>
            </a:pPr>
            <a:r>
              <a:rPr lang="en-GB" altLang="en-US" sz="2800" b="1" dirty="0"/>
              <a:t>Fionnuala McCredie Q.C.</a:t>
            </a:r>
          </a:p>
          <a:p>
            <a:pPr fontAlgn="base">
              <a:spcAft>
                <a:spcPct val="0"/>
              </a:spcAft>
              <a:buFont typeface="Arial" charset="0"/>
              <a:buNone/>
            </a:pPr>
            <a:r>
              <a:rPr lang="en-GB" altLang="en-US" sz="2800" b="1" dirty="0"/>
              <a:t>Rachael O’Hagan </a:t>
            </a:r>
          </a:p>
          <a:p>
            <a:pPr fontAlgn="base">
              <a:spcAft>
                <a:spcPct val="0"/>
              </a:spcAft>
              <a:buFont typeface="Arial" charset="0"/>
              <a:buNone/>
            </a:pPr>
            <a:r>
              <a:rPr lang="en-GB" altLang="en-US" sz="2800" b="1" dirty="0"/>
              <a:t>1 July 2020</a:t>
            </a:r>
          </a:p>
        </p:txBody>
      </p:sp>
    </p:spTree>
    <p:extLst>
      <p:ext uri="{BB962C8B-B14F-4D97-AF65-F5344CB8AC3E}">
        <p14:creationId xmlns:p14="http://schemas.microsoft.com/office/powerpoint/2010/main" val="184334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8989-9F01-4FF2-9A24-26C5D3319911}"/>
              </a:ext>
            </a:extLst>
          </p:cNvPr>
          <p:cNvSpPr>
            <a:spLocks noGrp="1"/>
          </p:cNvSpPr>
          <p:nvPr>
            <p:ph type="title"/>
          </p:nvPr>
        </p:nvSpPr>
        <p:spPr/>
        <p:txBody>
          <a:bodyPr/>
          <a:lstStyle/>
          <a:p>
            <a:r>
              <a:rPr lang="en-GB" dirty="0"/>
              <a:t>Reasons given for disqualification lawful</a:t>
            </a:r>
          </a:p>
        </p:txBody>
      </p:sp>
      <p:sp>
        <p:nvSpPr>
          <p:cNvPr id="3" name="Content Placeholder 2">
            <a:extLst>
              <a:ext uri="{FF2B5EF4-FFF2-40B4-BE49-F238E27FC236}">
                <a16:creationId xmlns:a16="http://schemas.microsoft.com/office/drawing/2014/main" id="{27B8CBBD-32CB-4732-B8F9-4583D97B1288}"/>
              </a:ext>
            </a:extLst>
          </p:cNvPr>
          <p:cNvSpPr>
            <a:spLocks noGrp="1"/>
          </p:cNvSpPr>
          <p:nvPr>
            <p:ph idx="1"/>
          </p:nvPr>
        </p:nvSpPr>
        <p:spPr/>
        <p:txBody>
          <a:bodyPr/>
          <a:lstStyle/>
          <a:p>
            <a:r>
              <a:rPr lang="en-GB" b="1" dirty="0"/>
              <a:t>The reasons and reasoning in the disqualification letters </a:t>
            </a:r>
            <a:r>
              <a:rPr lang="en-GB" dirty="0"/>
              <a:t>were </a:t>
            </a:r>
            <a:r>
              <a:rPr lang="en-GB" b="1" dirty="0"/>
              <a:t>concise, clear and sufficient </a:t>
            </a:r>
            <a:r>
              <a:rPr lang="en-GB" dirty="0"/>
              <a:t>to enable the Claimants to know that they were disqualified for serious non-compliance on pensions </a:t>
            </a:r>
          </a:p>
          <a:p>
            <a:r>
              <a:rPr lang="en-GB" b="1" dirty="0"/>
              <a:t>Reasons sufficient for RWIND tenderer and the Claimants</a:t>
            </a:r>
          </a:p>
          <a:p>
            <a:r>
              <a:rPr lang="en-GB" dirty="0"/>
              <a:t>Reasons given in the disqualification letters were sufficient for the court to </a:t>
            </a:r>
            <a:r>
              <a:rPr lang="en-GB" b="1" dirty="0"/>
              <a:t>exercise its supervisory jurisdiction </a:t>
            </a:r>
          </a:p>
        </p:txBody>
      </p:sp>
      <p:sp>
        <p:nvSpPr>
          <p:cNvPr id="4" name="Date Placeholder 3">
            <a:extLst>
              <a:ext uri="{FF2B5EF4-FFF2-40B4-BE49-F238E27FC236}">
                <a16:creationId xmlns:a16="http://schemas.microsoft.com/office/drawing/2014/main" id="{A465159C-DFD8-4287-BAE0-4C62D2F8BC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929EA786-EF4E-4808-A108-602AE557670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253852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E261-EB43-4D1B-A70C-6320A1ACD03D}"/>
              </a:ext>
            </a:extLst>
          </p:cNvPr>
          <p:cNvSpPr>
            <a:spLocks noGrp="1"/>
          </p:cNvSpPr>
          <p:nvPr>
            <p:ph type="title"/>
          </p:nvPr>
        </p:nvSpPr>
        <p:spPr/>
        <p:txBody>
          <a:bodyPr/>
          <a:lstStyle/>
          <a:p>
            <a:r>
              <a:rPr lang="en-GB" dirty="0"/>
              <a:t>Financial robustness test</a:t>
            </a:r>
          </a:p>
        </p:txBody>
      </p:sp>
      <p:sp>
        <p:nvSpPr>
          <p:cNvPr id="3" name="Content Placeholder 2">
            <a:extLst>
              <a:ext uri="{FF2B5EF4-FFF2-40B4-BE49-F238E27FC236}">
                <a16:creationId xmlns:a16="http://schemas.microsoft.com/office/drawing/2014/main" id="{6DD4B5BF-1574-4433-A0E0-D1FCC6A29E37}"/>
              </a:ext>
            </a:extLst>
          </p:cNvPr>
          <p:cNvSpPr>
            <a:spLocks noGrp="1"/>
          </p:cNvSpPr>
          <p:nvPr>
            <p:ph idx="1"/>
          </p:nvPr>
        </p:nvSpPr>
        <p:spPr>
          <a:xfrm>
            <a:off x="251520" y="1988840"/>
            <a:ext cx="8435280" cy="4137323"/>
          </a:xfrm>
        </p:spPr>
        <p:txBody>
          <a:bodyPr/>
          <a:lstStyle/>
          <a:p>
            <a:r>
              <a:rPr lang="en-GB" sz="2400" dirty="0"/>
              <a:t>The DfT carried out a Financial Robustness Test (FRT) on bids a process described in the ITT</a:t>
            </a:r>
          </a:p>
          <a:p>
            <a:r>
              <a:rPr lang="en-GB" sz="2400" b="1" dirty="0"/>
              <a:t>No EU or UK requirement to carry out FRT, but if it did, the FRT tests had to be set out clearly and adhered to</a:t>
            </a:r>
          </a:p>
          <a:p>
            <a:r>
              <a:rPr lang="en-GB" sz="2400" dirty="0"/>
              <a:t>The FRT was limited as was transparent from the ITT</a:t>
            </a:r>
          </a:p>
          <a:p>
            <a:r>
              <a:rPr lang="en-GB" sz="2400" b="1" dirty="0"/>
              <a:t>The SoS was entitled to determine the extent of any robustness testing he wished to put in place</a:t>
            </a:r>
          </a:p>
          <a:p>
            <a:r>
              <a:rPr lang="en-GB" sz="2400" dirty="0"/>
              <a:t>Nothing in the ITT imposed an obligation to conduct an FRT that gave total assurance</a:t>
            </a:r>
          </a:p>
        </p:txBody>
      </p:sp>
      <p:sp>
        <p:nvSpPr>
          <p:cNvPr id="4" name="Date Placeholder 3">
            <a:extLst>
              <a:ext uri="{FF2B5EF4-FFF2-40B4-BE49-F238E27FC236}">
                <a16:creationId xmlns:a16="http://schemas.microsoft.com/office/drawing/2014/main" id="{89AABEAA-F47A-4DE6-8ABD-AAC7EDA1DD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9B892A06-1732-49F0-A084-3D0C850AE79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1923968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2582-2251-4B5A-95F9-8CA0EA1B6B8A}"/>
              </a:ext>
            </a:extLst>
          </p:cNvPr>
          <p:cNvSpPr>
            <a:spLocks noGrp="1"/>
          </p:cNvSpPr>
          <p:nvPr>
            <p:ph type="title"/>
          </p:nvPr>
        </p:nvSpPr>
        <p:spPr/>
        <p:txBody>
          <a:bodyPr/>
          <a:lstStyle/>
          <a:p>
            <a:r>
              <a:rPr lang="en-GB" dirty="0"/>
              <a:t>Reliance upon additional reports (1) </a:t>
            </a:r>
          </a:p>
        </p:txBody>
      </p:sp>
      <p:sp>
        <p:nvSpPr>
          <p:cNvPr id="3" name="Content Placeholder 2">
            <a:extLst>
              <a:ext uri="{FF2B5EF4-FFF2-40B4-BE49-F238E27FC236}">
                <a16:creationId xmlns:a16="http://schemas.microsoft.com/office/drawing/2014/main" id="{7B9FB13D-19DD-4852-8DA4-D40ADDBAFDBE}"/>
              </a:ext>
            </a:extLst>
          </p:cNvPr>
          <p:cNvSpPr>
            <a:spLocks noGrp="1"/>
          </p:cNvSpPr>
          <p:nvPr>
            <p:ph idx="1"/>
          </p:nvPr>
        </p:nvSpPr>
        <p:spPr/>
        <p:txBody>
          <a:bodyPr/>
          <a:lstStyle/>
          <a:p>
            <a:r>
              <a:rPr lang="en-GB" dirty="0"/>
              <a:t>DfT commissioned PwC to analyse leading bids to determine whether they remained robust if various downside pensions risks materialised </a:t>
            </a:r>
          </a:p>
          <a:p>
            <a:r>
              <a:rPr lang="en-GB" dirty="0"/>
              <a:t>DfT case - purpose was to determine whether to continue or abandon the competitions, not for evaluation or FRT which were entirely separate</a:t>
            </a:r>
          </a:p>
          <a:p>
            <a:r>
              <a:rPr lang="en-GB" dirty="0"/>
              <a:t>Claimant case - it was used for evaluating financial robustness/assessing the sustainability of leading bids</a:t>
            </a:r>
          </a:p>
          <a:p>
            <a:endParaRPr lang="en-GB" dirty="0"/>
          </a:p>
        </p:txBody>
      </p:sp>
      <p:sp>
        <p:nvSpPr>
          <p:cNvPr id="4" name="Date Placeholder 3">
            <a:extLst>
              <a:ext uri="{FF2B5EF4-FFF2-40B4-BE49-F238E27FC236}">
                <a16:creationId xmlns:a16="http://schemas.microsoft.com/office/drawing/2014/main" id="{3FF8C280-F3B0-48B1-AD6C-39E85E9C5E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D2A74B7F-DE84-4661-9784-81123A3764C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64537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2582-2251-4B5A-95F9-8CA0EA1B6B8A}"/>
              </a:ext>
            </a:extLst>
          </p:cNvPr>
          <p:cNvSpPr>
            <a:spLocks noGrp="1"/>
          </p:cNvSpPr>
          <p:nvPr>
            <p:ph type="title"/>
          </p:nvPr>
        </p:nvSpPr>
        <p:spPr/>
        <p:txBody>
          <a:bodyPr/>
          <a:lstStyle/>
          <a:p>
            <a:r>
              <a:rPr lang="en-GB" dirty="0"/>
              <a:t>Reliance upon additional reports (2) </a:t>
            </a:r>
          </a:p>
        </p:txBody>
      </p:sp>
      <p:sp>
        <p:nvSpPr>
          <p:cNvPr id="3" name="Content Placeholder 2">
            <a:extLst>
              <a:ext uri="{FF2B5EF4-FFF2-40B4-BE49-F238E27FC236}">
                <a16:creationId xmlns:a16="http://schemas.microsoft.com/office/drawing/2014/main" id="{7B9FB13D-19DD-4852-8DA4-D40ADDBAFDBE}"/>
              </a:ext>
            </a:extLst>
          </p:cNvPr>
          <p:cNvSpPr>
            <a:spLocks noGrp="1"/>
          </p:cNvSpPr>
          <p:nvPr>
            <p:ph idx="1"/>
          </p:nvPr>
        </p:nvSpPr>
        <p:spPr/>
        <p:txBody>
          <a:bodyPr/>
          <a:lstStyle/>
          <a:p>
            <a:r>
              <a:rPr lang="en-GB" dirty="0"/>
              <a:t>There was </a:t>
            </a:r>
            <a:r>
              <a:rPr lang="en-GB" b="1" dirty="0"/>
              <a:t>no provision in the ITT and no principle of EU or UK law that required a decision to cancel to be taken solely on the basis of information generated by the terms of the ITT</a:t>
            </a:r>
          </a:p>
          <a:p>
            <a:r>
              <a:rPr lang="en-GB" b="1" dirty="0"/>
              <a:t>Held</a:t>
            </a:r>
            <a:r>
              <a:rPr lang="en-GB" dirty="0"/>
              <a:t> the PwC analysis was used solely to inform the decision whether or not to cancel the competitions and for no other purpose</a:t>
            </a:r>
          </a:p>
          <a:p>
            <a:r>
              <a:rPr lang="en-GB" dirty="0"/>
              <a:t>It would have been unlawful to add the PwC analysis as a criterion that was additional to the evaluation criteria or to use it to decide whether to disqualify</a:t>
            </a:r>
          </a:p>
        </p:txBody>
      </p:sp>
      <p:sp>
        <p:nvSpPr>
          <p:cNvPr id="4" name="Date Placeholder 3">
            <a:extLst>
              <a:ext uri="{FF2B5EF4-FFF2-40B4-BE49-F238E27FC236}">
                <a16:creationId xmlns:a16="http://schemas.microsoft.com/office/drawing/2014/main" id="{3FF8C280-F3B0-48B1-AD6C-39E85E9C5E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D2A74B7F-DE84-4661-9784-81123A3764C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98824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A2C-4D3A-4052-B70B-2D5ACA80DA72}"/>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FABFF1E4-3510-4481-A412-5B7F3A4AA05C}"/>
              </a:ext>
            </a:extLst>
          </p:cNvPr>
          <p:cNvSpPr>
            <a:spLocks noGrp="1"/>
          </p:cNvSpPr>
          <p:nvPr>
            <p:ph idx="1"/>
          </p:nvPr>
        </p:nvSpPr>
        <p:spPr/>
        <p:txBody>
          <a:bodyPr/>
          <a:lstStyle/>
          <a:p>
            <a:r>
              <a:rPr lang="en-GB" dirty="0"/>
              <a:t>Resounding victory for the DfT/SoS</a:t>
            </a:r>
          </a:p>
          <a:p>
            <a:r>
              <a:rPr lang="en-GB" dirty="0"/>
              <a:t>Useful re-statements and clarifications of the margin of appreciation afforded to CAs especially where it relates to the allocation of public resources</a:t>
            </a:r>
          </a:p>
          <a:p>
            <a:r>
              <a:rPr lang="en-GB" dirty="0"/>
              <a:t>The Claimants’ decision to reject the pensions risk and bid on different terms meant that it would have been a breach of the requirements of equal treatment to do anything other than disqualify when other bidders had accepted the risk</a:t>
            </a:r>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9CEF5893-D59F-4959-8FB8-735BADFB60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389C95CF-6A71-4D9C-9974-8F5BEFDF448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144951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52601"/>
            <a:ext cx="8134672" cy="1829761"/>
          </a:xfrm>
        </p:spPr>
        <p:txBody>
          <a:bodyPr>
            <a:noAutofit/>
          </a:bodyPr>
          <a:lstStyle/>
          <a:p>
            <a:r>
              <a:rPr lang="en-GB" sz="3600" dirty="0">
                <a:latin typeface="Calibri" panose="020F0502020204030204" pitchFamily="34" charset="0"/>
              </a:rPr>
              <a:t>LIMITATION AND AMENDMENTS IN PROCUREMENT CASES</a:t>
            </a:r>
            <a:br>
              <a:rPr lang="en-GB" sz="3600" i="1" dirty="0">
                <a:latin typeface="Calibri" panose="020F0502020204030204" pitchFamily="34" charset="0"/>
              </a:rPr>
            </a:br>
            <a:endParaRPr lang="en-GB" sz="3600" dirty="0">
              <a:latin typeface="Calibri" panose="020F0502020204030204" pitchFamily="34" charset="0"/>
            </a:endParaRPr>
          </a:p>
        </p:txBody>
      </p:sp>
      <p:sp>
        <p:nvSpPr>
          <p:cNvPr id="3" name="Subtitle 2"/>
          <p:cNvSpPr>
            <a:spLocks noGrp="1"/>
          </p:cNvSpPr>
          <p:nvPr>
            <p:ph type="subTitle" idx="1"/>
          </p:nvPr>
        </p:nvSpPr>
        <p:spPr/>
        <p:txBody>
          <a:bodyPr>
            <a:normAutofit/>
          </a:bodyPr>
          <a:lstStyle/>
          <a:p>
            <a:r>
              <a:rPr lang="en-GB" sz="3200" dirty="0">
                <a:latin typeface="Calibri" panose="020F0502020204030204" pitchFamily="34" charset="0"/>
              </a:rPr>
              <a:t>SIMON TAYLOR</a:t>
            </a:r>
          </a:p>
        </p:txBody>
      </p:sp>
      <p:sp>
        <p:nvSpPr>
          <p:cNvPr id="4" name="Subtitle 2"/>
          <p:cNvSpPr txBox="1">
            <a:spLocks/>
          </p:cNvSpPr>
          <p:nvPr/>
        </p:nvSpPr>
        <p:spPr>
          <a:xfrm>
            <a:off x="5940152" y="4437112"/>
            <a:ext cx="2520280" cy="344190"/>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sz="1600" dirty="0">
                <a:solidFill>
                  <a:srgbClr val="00205B"/>
                </a:solidFill>
                <a:latin typeface="Calibri" panose="020F0502020204030204" pitchFamily="34" charset="0"/>
              </a:rPr>
              <a:t>1 July 2020</a:t>
            </a:r>
          </a:p>
        </p:txBody>
      </p:sp>
      <p:sp>
        <p:nvSpPr>
          <p:cNvPr id="5" name="Subtitle 2"/>
          <p:cNvSpPr txBox="1">
            <a:spLocks/>
          </p:cNvSpPr>
          <p:nvPr/>
        </p:nvSpPr>
        <p:spPr>
          <a:xfrm>
            <a:off x="4256540" y="4793728"/>
            <a:ext cx="4248472" cy="344190"/>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endParaRPr lang="en-GB" sz="1600" dirty="0">
              <a:solidFill>
                <a:srgbClr val="00205B"/>
              </a:solidFill>
              <a:latin typeface="Calibri" panose="020F0502020204030204" pitchFamily="34" charset="0"/>
            </a:endParaRPr>
          </a:p>
        </p:txBody>
      </p:sp>
    </p:spTree>
    <p:extLst>
      <p:ext uri="{BB962C8B-B14F-4D97-AF65-F5344CB8AC3E}">
        <p14:creationId xmlns:p14="http://schemas.microsoft.com/office/powerpoint/2010/main" val="101920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0CF6-81CD-4383-9275-92F3261120B8}"/>
              </a:ext>
            </a:extLst>
          </p:cNvPr>
          <p:cNvSpPr>
            <a:spLocks noGrp="1"/>
          </p:cNvSpPr>
          <p:nvPr>
            <p:ph type="title"/>
          </p:nvPr>
        </p:nvSpPr>
        <p:spPr/>
        <p:txBody>
          <a:bodyPr/>
          <a:lstStyle/>
          <a:p>
            <a:r>
              <a:rPr lang="en-GB" dirty="0">
                <a:latin typeface="+mn-lt"/>
              </a:rPr>
              <a:t>Limitation and Amendments</a:t>
            </a:r>
          </a:p>
        </p:txBody>
      </p:sp>
      <p:sp>
        <p:nvSpPr>
          <p:cNvPr id="3" name="Content Placeholder 2">
            <a:extLst>
              <a:ext uri="{FF2B5EF4-FFF2-40B4-BE49-F238E27FC236}">
                <a16:creationId xmlns:a16="http://schemas.microsoft.com/office/drawing/2014/main" id="{42C82828-F78A-417D-A6DD-E4985EB270A4}"/>
              </a:ext>
            </a:extLst>
          </p:cNvPr>
          <p:cNvSpPr>
            <a:spLocks noGrp="1"/>
          </p:cNvSpPr>
          <p:nvPr>
            <p:ph idx="1"/>
          </p:nvPr>
        </p:nvSpPr>
        <p:spPr/>
        <p:txBody>
          <a:bodyPr>
            <a:normAutofit fontScale="92500" lnSpcReduction="20000"/>
          </a:bodyPr>
          <a:lstStyle/>
          <a:p>
            <a:r>
              <a:rPr lang="en-GB" dirty="0">
                <a:latin typeface="+mj-lt"/>
              </a:rPr>
              <a:t>Regulation 92 of PCR 2015 provides:</a:t>
            </a:r>
          </a:p>
          <a:p>
            <a:endParaRPr lang="en-GB" dirty="0">
              <a:latin typeface="+mj-lt"/>
            </a:endParaRPr>
          </a:p>
          <a:p>
            <a:r>
              <a:rPr lang="en-GB" i="1" dirty="0">
                <a:latin typeface="+mj-lt"/>
              </a:rPr>
              <a:t>Subject to paragraphs 3 and 5, such proceedings must be started within 30 days beginning with the date when the economic operator first knew or ought to have known that grounds for starting the proceedings had arisen</a:t>
            </a:r>
          </a:p>
          <a:p>
            <a:endParaRPr lang="en-GB" dirty="0">
              <a:latin typeface="+mj-lt"/>
            </a:endParaRPr>
          </a:p>
          <a:p>
            <a:r>
              <a:rPr lang="en-GB" dirty="0">
                <a:latin typeface="+mj-lt"/>
              </a:rPr>
              <a:t>CPR 17.1(2)</a:t>
            </a:r>
          </a:p>
          <a:p>
            <a:r>
              <a:rPr lang="en-GB" i="1" dirty="0">
                <a:latin typeface="+mj-lt"/>
              </a:rPr>
              <a:t>If his statement of case has been served, a party may amend it only –</a:t>
            </a:r>
          </a:p>
          <a:p>
            <a:r>
              <a:rPr lang="en-GB" i="1" dirty="0">
                <a:latin typeface="+mj-lt"/>
              </a:rPr>
              <a:t>(a) with the written consent of all the other parties; or</a:t>
            </a:r>
          </a:p>
          <a:p>
            <a:r>
              <a:rPr lang="en-GB" i="1" dirty="0">
                <a:latin typeface="+mj-lt"/>
              </a:rPr>
              <a:t>(b) with the permission of the court.</a:t>
            </a:r>
          </a:p>
          <a:p>
            <a:endParaRPr lang="en-GB" dirty="0"/>
          </a:p>
        </p:txBody>
      </p:sp>
      <p:sp>
        <p:nvSpPr>
          <p:cNvPr id="4" name="Date Placeholder 3">
            <a:extLst>
              <a:ext uri="{FF2B5EF4-FFF2-40B4-BE49-F238E27FC236}">
                <a16:creationId xmlns:a16="http://schemas.microsoft.com/office/drawing/2014/main" id="{D7441039-4D0C-4ADD-83E7-69773554F520}"/>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95D769BC-2EC1-4626-8C1C-918F312C3359}"/>
              </a:ext>
            </a:extLst>
          </p:cNvPr>
          <p:cNvSpPr>
            <a:spLocks noGrp="1"/>
          </p:cNvSpPr>
          <p:nvPr>
            <p:ph type="sldNum" sz="quarter" idx="12"/>
          </p:nvPr>
        </p:nvSpPr>
        <p:spPr/>
        <p:txBody>
          <a:bodyPr/>
          <a:lstStyle/>
          <a:p>
            <a:fld id="{49A48958-D99C-4EEA-8C86-A658A757DB0E}" type="slidenum">
              <a:rPr lang="en-GB" smtClean="0"/>
              <a:pPr/>
              <a:t>26</a:t>
            </a:fld>
            <a:endParaRPr lang="en-GB" dirty="0"/>
          </a:p>
        </p:txBody>
      </p:sp>
    </p:spTree>
    <p:extLst>
      <p:ext uri="{BB962C8B-B14F-4D97-AF65-F5344CB8AC3E}">
        <p14:creationId xmlns:p14="http://schemas.microsoft.com/office/powerpoint/2010/main" val="241308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1466-26FC-48D2-BD20-3BCE81B9BEDB}"/>
              </a:ext>
            </a:extLst>
          </p:cNvPr>
          <p:cNvSpPr>
            <a:spLocks noGrp="1"/>
          </p:cNvSpPr>
          <p:nvPr>
            <p:ph type="title"/>
          </p:nvPr>
        </p:nvSpPr>
        <p:spPr/>
        <p:txBody>
          <a:bodyPr/>
          <a:lstStyle/>
          <a:p>
            <a:r>
              <a:rPr lang="en-GB" dirty="0">
                <a:latin typeface="+mj-lt"/>
              </a:rPr>
              <a:t>Contested amendments – CPR 17.4</a:t>
            </a:r>
          </a:p>
        </p:txBody>
      </p:sp>
      <p:sp>
        <p:nvSpPr>
          <p:cNvPr id="3" name="Content Placeholder 2">
            <a:extLst>
              <a:ext uri="{FF2B5EF4-FFF2-40B4-BE49-F238E27FC236}">
                <a16:creationId xmlns:a16="http://schemas.microsoft.com/office/drawing/2014/main" id="{28782404-7513-4AEE-8C6A-2B6B6F6882F3}"/>
              </a:ext>
            </a:extLst>
          </p:cNvPr>
          <p:cNvSpPr>
            <a:spLocks noGrp="1"/>
          </p:cNvSpPr>
          <p:nvPr>
            <p:ph idx="1"/>
          </p:nvPr>
        </p:nvSpPr>
        <p:spPr/>
        <p:txBody>
          <a:bodyPr>
            <a:normAutofit fontScale="77500" lnSpcReduction="20000"/>
          </a:bodyPr>
          <a:lstStyle/>
          <a:p>
            <a:r>
              <a:rPr lang="en-GB" dirty="0">
                <a:latin typeface="+mn-lt"/>
              </a:rPr>
              <a:t>If the Defendant does not grant consent and a relevant limitation period has expired can the Court grant consent via CPR 17.4?</a:t>
            </a:r>
          </a:p>
          <a:p>
            <a:endParaRPr lang="en-GB" dirty="0">
              <a:latin typeface="+mn-lt"/>
            </a:endParaRPr>
          </a:p>
          <a:p>
            <a:r>
              <a:rPr lang="en-GB" i="1" dirty="0">
                <a:latin typeface="+mn-lt"/>
              </a:rPr>
              <a:t>This rule applies where –</a:t>
            </a:r>
          </a:p>
          <a:p>
            <a:r>
              <a:rPr lang="en-GB" i="1" dirty="0">
                <a:latin typeface="+mn-lt"/>
              </a:rPr>
              <a:t>(a) a party applies to amend his statement of case in one of the ways mentioned in this rule; and</a:t>
            </a:r>
          </a:p>
          <a:p>
            <a:r>
              <a:rPr lang="en-GB" i="1" dirty="0">
                <a:latin typeface="+mn-lt"/>
              </a:rPr>
              <a:t>(b) a period of limitation has expired under –</a:t>
            </a:r>
          </a:p>
          <a:p>
            <a:r>
              <a:rPr lang="en-GB" i="1" dirty="0">
                <a:latin typeface="+mn-lt"/>
              </a:rPr>
              <a:t>(i) the Limitation Act 1980; ..; or</a:t>
            </a:r>
          </a:p>
          <a:p>
            <a:r>
              <a:rPr lang="en-GB" i="1" dirty="0">
                <a:latin typeface="+mn-lt"/>
              </a:rPr>
              <a:t>(iii) any other enactment which allows such an amendment, or under which such an amendment is allowed.</a:t>
            </a:r>
          </a:p>
          <a:p>
            <a:r>
              <a:rPr lang="en-GB" i="1" dirty="0">
                <a:latin typeface="+mn-lt"/>
              </a:rPr>
              <a:t>(2) The court may allow an amendment whose effect will be to add or substitute a new claim, but only if the new claim arises out of the same facts or substantially the same facts as a claim in respect of which the party applying for permission has already claimed a remedy in the proceedings</a:t>
            </a:r>
          </a:p>
          <a:p>
            <a:endParaRPr lang="en-GB" dirty="0"/>
          </a:p>
          <a:p>
            <a:endParaRPr lang="en-GB" dirty="0"/>
          </a:p>
        </p:txBody>
      </p:sp>
      <p:sp>
        <p:nvSpPr>
          <p:cNvPr id="4" name="Date Placeholder 3">
            <a:extLst>
              <a:ext uri="{FF2B5EF4-FFF2-40B4-BE49-F238E27FC236}">
                <a16:creationId xmlns:a16="http://schemas.microsoft.com/office/drawing/2014/main" id="{BC09454A-6690-4F54-A748-E69E7A363D3F}"/>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3B1A5FB0-D9CE-4641-A157-7461839ADBA9}"/>
              </a:ext>
            </a:extLst>
          </p:cNvPr>
          <p:cNvSpPr>
            <a:spLocks noGrp="1"/>
          </p:cNvSpPr>
          <p:nvPr>
            <p:ph type="sldNum" sz="quarter" idx="12"/>
          </p:nvPr>
        </p:nvSpPr>
        <p:spPr/>
        <p:txBody>
          <a:bodyPr/>
          <a:lstStyle/>
          <a:p>
            <a:fld id="{49A48958-D99C-4EEA-8C86-A658A757DB0E}" type="slidenum">
              <a:rPr lang="en-GB" smtClean="0"/>
              <a:pPr/>
              <a:t>27</a:t>
            </a:fld>
            <a:endParaRPr lang="en-GB" dirty="0"/>
          </a:p>
        </p:txBody>
      </p:sp>
    </p:spTree>
    <p:extLst>
      <p:ext uri="{BB962C8B-B14F-4D97-AF65-F5344CB8AC3E}">
        <p14:creationId xmlns:p14="http://schemas.microsoft.com/office/powerpoint/2010/main" val="411049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3F24-9774-46B6-B362-99052F0A481E}"/>
              </a:ext>
            </a:extLst>
          </p:cNvPr>
          <p:cNvSpPr>
            <a:spLocks noGrp="1"/>
          </p:cNvSpPr>
          <p:nvPr>
            <p:ph type="title"/>
          </p:nvPr>
        </p:nvSpPr>
        <p:spPr/>
        <p:txBody>
          <a:bodyPr/>
          <a:lstStyle/>
          <a:p>
            <a:r>
              <a:rPr lang="en-GB" dirty="0">
                <a:latin typeface="+mj-lt"/>
              </a:rPr>
              <a:t>CPR 17.4</a:t>
            </a:r>
          </a:p>
        </p:txBody>
      </p:sp>
      <p:sp>
        <p:nvSpPr>
          <p:cNvPr id="3" name="Content Placeholder 2">
            <a:extLst>
              <a:ext uri="{FF2B5EF4-FFF2-40B4-BE49-F238E27FC236}">
                <a16:creationId xmlns:a16="http://schemas.microsoft.com/office/drawing/2014/main" id="{E8A2D0AB-2154-47D7-B3C8-646AE6732BFC}"/>
              </a:ext>
            </a:extLst>
          </p:cNvPr>
          <p:cNvSpPr>
            <a:spLocks noGrp="1"/>
          </p:cNvSpPr>
          <p:nvPr>
            <p:ph idx="1"/>
          </p:nvPr>
        </p:nvSpPr>
        <p:spPr/>
        <p:txBody>
          <a:bodyPr>
            <a:normAutofit fontScale="92500" lnSpcReduction="20000"/>
          </a:bodyPr>
          <a:lstStyle/>
          <a:p>
            <a:r>
              <a:rPr lang="en-GB" dirty="0">
                <a:latin typeface="+mn-lt"/>
              </a:rPr>
              <a:t>No</a:t>
            </a:r>
          </a:p>
          <a:p>
            <a:endParaRPr lang="en-GB" dirty="0">
              <a:latin typeface="+mn-lt"/>
            </a:endParaRPr>
          </a:p>
          <a:p>
            <a:r>
              <a:rPr lang="en-GB" i="1" dirty="0">
                <a:latin typeface="+mn-lt"/>
              </a:rPr>
              <a:t>Accessible Orthodontics v NHS Commissioning Board</a:t>
            </a:r>
            <a:r>
              <a:rPr lang="en-GB" dirty="0">
                <a:latin typeface="+mn-lt"/>
              </a:rPr>
              <a:t> [2020] EWHC 785 (TCC)</a:t>
            </a:r>
            <a:r>
              <a:rPr lang="en-GB" i="1" dirty="0">
                <a:latin typeface="+mn-lt"/>
              </a:rPr>
              <a:t> </a:t>
            </a:r>
            <a:r>
              <a:rPr lang="en-GB" dirty="0">
                <a:latin typeface="+mn-lt"/>
              </a:rPr>
              <a:t>applying reasoning of Jefford J  in </a:t>
            </a:r>
            <a:r>
              <a:rPr lang="en-GB" i="1" dirty="0">
                <a:latin typeface="+mn-lt"/>
              </a:rPr>
              <a:t>Perinatal Inst. V HQIP </a:t>
            </a:r>
            <a:r>
              <a:rPr lang="en-GB" dirty="0">
                <a:latin typeface="+mn-lt"/>
              </a:rPr>
              <a:t>[2017] EWHC 1867 (TCC) </a:t>
            </a:r>
            <a:endParaRPr lang="en-GB" i="1" dirty="0">
              <a:latin typeface="+mn-lt"/>
            </a:endParaRPr>
          </a:p>
          <a:p>
            <a:pPr marL="566928" indent="-457200">
              <a:buFont typeface="Arial" panose="020B0604020202020204" pitchFamily="34" charset="0"/>
              <a:buChar char="•"/>
            </a:pPr>
            <a:r>
              <a:rPr lang="en-GB" dirty="0">
                <a:latin typeface="+mn-lt"/>
              </a:rPr>
              <a:t>Limitation Act 1980 does not apply, PCR 2015 apply</a:t>
            </a:r>
          </a:p>
          <a:p>
            <a:pPr marL="566928" indent="-457200">
              <a:buFont typeface="Arial" panose="020B0604020202020204" pitchFamily="34" charset="0"/>
              <a:buChar char="•"/>
            </a:pPr>
            <a:r>
              <a:rPr lang="en-GB" dirty="0">
                <a:latin typeface="+mn-lt"/>
              </a:rPr>
              <a:t>PCR 2015 do not allow a new claim to be brought after expiry of limitation period</a:t>
            </a:r>
          </a:p>
          <a:p>
            <a:endParaRPr lang="en-GB" dirty="0">
              <a:latin typeface="+mn-lt"/>
            </a:endParaRPr>
          </a:p>
          <a:p>
            <a:r>
              <a:rPr lang="en-GB" dirty="0">
                <a:latin typeface="+mn-lt"/>
              </a:rPr>
              <a:t>If amendments introduce a new claim and 30 days have expired but within 3 months, court can grant an extension and then permission under CPR 17.1</a:t>
            </a:r>
            <a:r>
              <a:rPr lang="en-GB" dirty="0"/>
              <a:t>.  </a:t>
            </a:r>
          </a:p>
        </p:txBody>
      </p:sp>
      <p:sp>
        <p:nvSpPr>
          <p:cNvPr id="4" name="Date Placeholder 3">
            <a:extLst>
              <a:ext uri="{FF2B5EF4-FFF2-40B4-BE49-F238E27FC236}">
                <a16:creationId xmlns:a16="http://schemas.microsoft.com/office/drawing/2014/main" id="{90999938-98B8-4BFA-B960-9299C88DBE75}"/>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D18875ED-43FE-4130-9237-303E5E1DBFC4}"/>
              </a:ext>
            </a:extLst>
          </p:cNvPr>
          <p:cNvSpPr>
            <a:spLocks noGrp="1"/>
          </p:cNvSpPr>
          <p:nvPr>
            <p:ph type="sldNum" sz="quarter" idx="12"/>
          </p:nvPr>
        </p:nvSpPr>
        <p:spPr/>
        <p:txBody>
          <a:bodyPr/>
          <a:lstStyle/>
          <a:p>
            <a:fld id="{49A48958-D99C-4EEA-8C86-A658A757DB0E}" type="slidenum">
              <a:rPr lang="en-GB" smtClean="0"/>
              <a:pPr/>
              <a:t>28</a:t>
            </a:fld>
            <a:endParaRPr lang="en-GB" dirty="0"/>
          </a:p>
        </p:txBody>
      </p:sp>
    </p:spTree>
    <p:extLst>
      <p:ext uri="{BB962C8B-B14F-4D97-AF65-F5344CB8AC3E}">
        <p14:creationId xmlns:p14="http://schemas.microsoft.com/office/powerpoint/2010/main" val="1674322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1E2A-A329-4B69-A1E4-A2D445104BAD}"/>
              </a:ext>
            </a:extLst>
          </p:cNvPr>
          <p:cNvSpPr>
            <a:spLocks noGrp="1"/>
          </p:cNvSpPr>
          <p:nvPr>
            <p:ph type="title"/>
          </p:nvPr>
        </p:nvSpPr>
        <p:spPr/>
        <p:txBody>
          <a:bodyPr/>
          <a:lstStyle/>
          <a:p>
            <a:r>
              <a:rPr lang="en-GB" dirty="0">
                <a:latin typeface="+mj-lt"/>
              </a:rPr>
              <a:t>When is there a new claim?</a:t>
            </a:r>
          </a:p>
        </p:txBody>
      </p:sp>
      <p:sp>
        <p:nvSpPr>
          <p:cNvPr id="3" name="Content Placeholder 2">
            <a:extLst>
              <a:ext uri="{FF2B5EF4-FFF2-40B4-BE49-F238E27FC236}">
                <a16:creationId xmlns:a16="http://schemas.microsoft.com/office/drawing/2014/main" id="{63D5E35A-BEB3-4FD7-879A-856FA73083BD}"/>
              </a:ext>
            </a:extLst>
          </p:cNvPr>
          <p:cNvSpPr>
            <a:spLocks noGrp="1"/>
          </p:cNvSpPr>
          <p:nvPr>
            <p:ph idx="1"/>
          </p:nvPr>
        </p:nvSpPr>
        <p:spPr/>
        <p:txBody>
          <a:bodyPr>
            <a:normAutofit fontScale="92500" lnSpcReduction="10000"/>
          </a:bodyPr>
          <a:lstStyle/>
          <a:p>
            <a:pPr marL="566928" indent="-457200">
              <a:buFont typeface="Arial" panose="020B0604020202020204" pitchFamily="34" charset="0"/>
              <a:buChar char="•"/>
            </a:pPr>
            <a:r>
              <a:rPr lang="en-GB" dirty="0">
                <a:latin typeface="+mn-lt"/>
              </a:rPr>
              <a:t>Are the amendments additional particulars of the existing claim or do they give rise to a new cause of action?</a:t>
            </a:r>
          </a:p>
          <a:p>
            <a:pPr marL="566928" indent="-457200">
              <a:buFont typeface="Arial" panose="020B0604020202020204" pitchFamily="34" charset="0"/>
              <a:buChar char="•"/>
            </a:pPr>
            <a:r>
              <a:rPr lang="en-GB" dirty="0">
                <a:latin typeface="+mn-lt"/>
              </a:rPr>
              <a:t>Different breaches of the same duty may amount to a new claim – question of fact and degree (</a:t>
            </a:r>
            <a:r>
              <a:rPr lang="en-GB" i="1" dirty="0">
                <a:latin typeface="+mn-lt"/>
              </a:rPr>
              <a:t>Steamship Mutual</a:t>
            </a:r>
            <a:r>
              <a:rPr lang="en-GB" dirty="0">
                <a:latin typeface="+mn-lt"/>
              </a:rPr>
              <a:t> (1986) 33 BLR 77, </a:t>
            </a:r>
            <a:r>
              <a:rPr lang="en-GB" i="1" dirty="0">
                <a:latin typeface="+mn-lt"/>
              </a:rPr>
              <a:t>D&amp;G Cars v Essex Police</a:t>
            </a:r>
            <a:r>
              <a:rPr lang="en-GB" dirty="0">
                <a:latin typeface="+mn-lt"/>
              </a:rPr>
              <a:t> [2013] EWCA Civ 514)</a:t>
            </a:r>
          </a:p>
          <a:p>
            <a:pPr marL="566928" indent="-457200">
              <a:buFont typeface="Arial" panose="020B0604020202020204" pitchFamily="34" charset="0"/>
              <a:buChar char="•"/>
            </a:pPr>
            <a:r>
              <a:rPr lang="en-GB" dirty="0">
                <a:latin typeface="+mn-lt"/>
              </a:rPr>
              <a:t>Amendments which moved case from one based on inference to one based on explanation not a new cause of action, no hard and fact distinction between equal treatment and transparency (</a:t>
            </a:r>
            <a:r>
              <a:rPr lang="en-GB" i="1" dirty="0">
                <a:latin typeface="+mn-lt"/>
              </a:rPr>
              <a:t>DWF LLP v Sec of State </a:t>
            </a:r>
            <a:r>
              <a:rPr lang="en-GB" dirty="0">
                <a:latin typeface="+mn-lt"/>
              </a:rPr>
              <a:t>[2014] EWCA Civ 900)</a:t>
            </a:r>
          </a:p>
          <a:p>
            <a:endParaRPr lang="en-GB" dirty="0"/>
          </a:p>
        </p:txBody>
      </p:sp>
      <p:sp>
        <p:nvSpPr>
          <p:cNvPr id="4" name="Date Placeholder 3">
            <a:extLst>
              <a:ext uri="{FF2B5EF4-FFF2-40B4-BE49-F238E27FC236}">
                <a16:creationId xmlns:a16="http://schemas.microsoft.com/office/drawing/2014/main" id="{BBE8713C-B427-4B8B-A3BE-88DFBAA7BB97}"/>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7578A7FE-9C1C-4953-8E2F-DE47595E3F15}"/>
              </a:ext>
            </a:extLst>
          </p:cNvPr>
          <p:cNvSpPr>
            <a:spLocks noGrp="1"/>
          </p:cNvSpPr>
          <p:nvPr>
            <p:ph type="sldNum" sz="quarter" idx="12"/>
          </p:nvPr>
        </p:nvSpPr>
        <p:spPr/>
        <p:txBody>
          <a:bodyPr/>
          <a:lstStyle/>
          <a:p>
            <a:fld id="{49A48958-D99C-4EEA-8C86-A658A757DB0E}" type="slidenum">
              <a:rPr lang="en-GB" smtClean="0"/>
              <a:pPr/>
              <a:t>29</a:t>
            </a:fld>
            <a:endParaRPr lang="en-GB" dirty="0"/>
          </a:p>
        </p:txBody>
      </p:sp>
    </p:spTree>
    <p:extLst>
      <p:ext uri="{BB962C8B-B14F-4D97-AF65-F5344CB8AC3E}">
        <p14:creationId xmlns:p14="http://schemas.microsoft.com/office/powerpoint/2010/main" val="123248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FDB6-1E21-4CDA-83E3-68D1F554D3B7}"/>
              </a:ext>
            </a:extLst>
          </p:cNvPr>
          <p:cNvSpPr>
            <a:spLocks noGrp="1"/>
          </p:cNvSpPr>
          <p:nvPr>
            <p:ph type="title"/>
          </p:nvPr>
        </p:nvSpPr>
        <p:spPr/>
        <p:txBody>
          <a:bodyPr/>
          <a:lstStyle/>
          <a:p>
            <a:r>
              <a:rPr lang="en-GB" dirty="0"/>
              <a:t>Railways</a:t>
            </a:r>
          </a:p>
        </p:txBody>
      </p:sp>
      <p:pic>
        <p:nvPicPr>
          <p:cNvPr id="6" name="Content Placeholder 5">
            <a:extLst>
              <a:ext uri="{FF2B5EF4-FFF2-40B4-BE49-F238E27FC236}">
                <a16:creationId xmlns:a16="http://schemas.microsoft.com/office/drawing/2014/main" id="{7E46541E-1AEA-42AB-B304-122645AE7BE4}"/>
              </a:ext>
            </a:extLst>
          </p:cNvPr>
          <p:cNvPicPr>
            <a:picLocks noGrp="1" noChangeAspect="1"/>
          </p:cNvPicPr>
          <p:nvPr>
            <p:ph idx="1"/>
          </p:nvPr>
        </p:nvPicPr>
        <p:blipFill>
          <a:blip r:embed="rId3"/>
          <a:stretch>
            <a:fillRect/>
          </a:stretch>
        </p:blipFill>
        <p:spPr>
          <a:xfrm>
            <a:off x="2455859" y="2619859"/>
            <a:ext cx="4232282" cy="2376264"/>
          </a:xfrm>
          <a:prstGeom prst="rect">
            <a:avLst/>
          </a:prstGeom>
        </p:spPr>
      </p:pic>
      <p:sp>
        <p:nvSpPr>
          <p:cNvPr id="4" name="Date Placeholder 3">
            <a:extLst>
              <a:ext uri="{FF2B5EF4-FFF2-40B4-BE49-F238E27FC236}">
                <a16:creationId xmlns:a16="http://schemas.microsoft.com/office/drawing/2014/main" id="{519C98BB-0813-4C43-80C7-C2C9387809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EEB89FB8-0ED1-4E84-87C6-FFF720FF876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2671400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32C3-C3F4-449B-94FB-4C80D0E554C7}"/>
              </a:ext>
            </a:extLst>
          </p:cNvPr>
          <p:cNvSpPr>
            <a:spLocks noGrp="1"/>
          </p:cNvSpPr>
          <p:nvPr>
            <p:ph type="title"/>
          </p:nvPr>
        </p:nvSpPr>
        <p:spPr/>
        <p:txBody>
          <a:bodyPr/>
          <a:lstStyle/>
          <a:p>
            <a:r>
              <a:rPr lang="en-GB" i="1" dirty="0">
                <a:latin typeface="+mj-lt"/>
              </a:rPr>
              <a:t>Accessible Orthodontics</a:t>
            </a:r>
          </a:p>
        </p:txBody>
      </p:sp>
      <p:sp>
        <p:nvSpPr>
          <p:cNvPr id="3" name="Content Placeholder 2">
            <a:extLst>
              <a:ext uri="{FF2B5EF4-FFF2-40B4-BE49-F238E27FC236}">
                <a16:creationId xmlns:a16="http://schemas.microsoft.com/office/drawing/2014/main" id="{BD73C12B-B6AA-47D0-83C2-1EC696A4BB83}"/>
              </a:ext>
            </a:extLst>
          </p:cNvPr>
          <p:cNvSpPr>
            <a:spLocks noGrp="1"/>
          </p:cNvSpPr>
          <p:nvPr>
            <p:ph idx="1"/>
          </p:nvPr>
        </p:nvSpPr>
        <p:spPr/>
        <p:txBody>
          <a:bodyPr>
            <a:normAutofit fontScale="92500" lnSpcReduction="10000"/>
          </a:bodyPr>
          <a:lstStyle/>
          <a:p>
            <a:pPr marL="566928" indent="-457200">
              <a:buFont typeface="Arial" panose="020B0604020202020204" pitchFamily="34" charset="0"/>
              <a:buChar char="•"/>
            </a:pPr>
            <a:r>
              <a:rPr lang="en-GB" dirty="0">
                <a:latin typeface="+mn-lt"/>
              </a:rPr>
              <a:t>Core case was a failure to evaluate tenders in a transparent manner but original pleadings impugned only the scoring of Claimant’s tender</a:t>
            </a:r>
          </a:p>
          <a:p>
            <a:pPr marL="566928" indent="-457200">
              <a:buFont typeface="Arial" panose="020B0604020202020204" pitchFamily="34" charset="0"/>
              <a:buChar char="•"/>
            </a:pPr>
            <a:r>
              <a:rPr lang="en-GB" dirty="0">
                <a:latin typeface="+mn-lt"/>
              </a:rPr>
              <a:t>Assessment of the winning bidder considered relevant also to causation </a:t>
            </a:r>
          </a:p>
          <a:p>
            <a:pPr marL="566928" indent="-457200">
              <a:buFont typeface="Arial" panose="020B0604020202020204" pitchFamily="34" charset="0"/>
              <a:buChar char="•"/>
            </a:pPr>
            <a:r>
              <a:rPr lang="en-GB" dirty="0">
                <a:latin typeface="+mn-lt"/>
              </a:rPr>
              <a:t>Amendments to challenge scoring of winning tenderer’s response based on facts apparent from standstill letters issued 18 months prior to the amendments</a:t>
            </a:r>
          </a:p>
          <a:p>
            <a:pPr marL="566928" indent="-457200">
              <a:buFont typeface="Arial" panose="020B0604020202020204" pitchFamily="34" charset="0"/>
              <a:buChar char="•"/>
            </a:pPr>
            <a:r>
              <a:rPr lang="en-GB" dirty="0">
                <a:latin typeface="+mn-lt"/>
              </a:rPr>
              <a:t>Application to amend heard at first CMC </a:t>
            </a:r>
          </a:p>
          <a:p>
            <a:pPr marL="566928" indent="-457200">
              <a:buFont typeface="Arial" panose="020B0604020202020204" pitchFamily="34" charset="0"/>
              <a:buChar char="•"/>
            </a:pPr>
            <a:r>
              <a:rPr lang="en-GB" dirty="0">
                <a:latin typeface="+mn-lt"/>
              </a:rPr>
              <a:t>Held </a:t>
            </a:r>
            <a:r>
              <a:rPr lang="en-GB" u="sng" dirty="0">
                <a:latin typeface="+mn-lt"/>
              </a:rPr>
              <a:t>not</a:t>
            </a:r>
            <a:r>
              <a:rPr lang="en-GB" dirty="0">
                <a:latin typeface="+mn-lt"/>
              </a:rPr>
              <a:t> to be a new claim (</a:t>
            </a:r>
            <a:r>
              <a:rPr lang="en-GB" i="1" dirty="0">
                <a:latin typeface="+mn-lt"/>
              </a:rPr>
              <a:t>Accessible Orthodontics</a:t>
            </a:r>
            <a:r>
              <a:rPr lang="en-GB" dirty="0">
                <a:latin typeface="+mn-lt"/>
              </a:rPr>
              <a:t>)</a:t>
            </a:r>
          </a:p>
          <a:p>
            <a:r>
              <a:rPr lang="en-GB" dirty="0"/>
              <a:t> </a:t>
            </a:r>
          </a:p>
        </p:txBody>
      </p:sp>
      <p:sp>
        <p:nvSpPr>
          <p:cNvPr id="4" name="Date Placeholder 3">
            <a:extLst>
              <a:ext uri="{FF2B5EF4-FFF2-40B4-BE49-F238E27FC236}">
                <a16:creationId xmlns:a16="http://schemas.microsoft.com/office/drawing/2014/main" id="{14C88CE1-C2C0-469B-9045-95B28C01546B}"/>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BCFD6F86-1F27-4F92-9367-F4F802D29843}"/>
              </a:ext>
            </a:extLst>
          </p:cNvPr>
          <p:cNvSpPr>
            <a:spLocks noGrp="1"/>
          </p:cNvSpPr>
          <p:nvPr>
            <p:ph type="sldNum" sz="quarter" idx="12"/>
          </p:nvPr>
        </p:nvSpPr>
        <p:spPr/>
        <p:txBody>
          <a:bodyPr/>
          <a:lstStyle/>
          <a:p>
            <a:fld id="{49A48958-D99C-4EEA-8C86-A658A757DB0E}" type="slidenum">
              <a:rPr lang="en-GB" smtClean="0"/>
              <a:pPr/>
              <a:t>30</a:t>
            </a:fld>
            <a:endParaRPr lang="en-GB" dirty="0"/>
          </a:p>
        </p:txBody>
      </p:sp>
    </p:spTree>
    <p:extLst>
      <p:ext uri="{BB962C8B-B14F-4D97-AF65-F5344CB8AC3E}">
        <p14:creationId xmlns:p14="http://schemas.microsoft.com/office/powerpoint/2010/main" val="3932331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F048-A3C0-448A-906D-8C900EEA122F}"/>
              </a:ext>
            </a:extLst>
          </p:cNvPr>
          <p:cNvSpPr>
            <a:spLocks noGrp="1"/>
          </p:cNvSpPr>
          <p:nvPr>
            <p:ph type="title"/>
          </p:nvPr>
        </p:nvSpPr>
        <p:spPr/>
        <p:txBody>
          <a:bodyPr/>
          <a:lstStyle/>
          <a:p>
            <a:r>
              <a:rPr lang="en-GB" dirty="0">
                <a:latin typeface="+mj-lt"/>
              </a:rPr>
              <a:t>When will an extension be granted (for ‘good reason’ under Reg 92(5)?</a:t>
            </a:r>
          </a:p>
        </p:txBody>
      </p:sp>
      <p:sp>
        <p:nvSpPr>
          <p:cNvPr id="3" name="Content Placeholder 2">
            <a:extLst>
              <a:ext uri="{FF2B5EF4-FFF2-40B4-BE49-F238E27FC236}">
                <a16:creationId xmlns:a16="http://schemas.microsoft.com/office/drawing/2014/main" id="{DC58B53D-8C5A-4D6C-A10A-A226F4D13887}"/>
              </a:ext>
            </a:extLst>
          </p:cNvPr>
          <p:cNvSpPr>
            <a:spLocks noGrp="1"/>
          </p:cNvSpPr>
          <p:nvPr>
            <p:ph idx="1"/>
          </p:nvPr>
        </p:nvSpPr>
        <p:spPr/>
        <p:txBody>
          <a:bodyPr>
            <a:normAutofit fontScale="85000" lnSpcReduction="20000"/>
          </a:bodyPr>
          <a:lstStyle/>
          <a:p>
            <a:pPr marL="566928" indent="-457200">
              <a:buFont typeface="Arial" panose="020B0604020202020204" pitchFamily="34" charset="0"/>
              <a:buChar char="•"/>
            </a:pPr>
            <a:r>
              <a:rPr lang="en-GB" dirty="0">
                <a:latin typeface="+mn-lt"/>
              </a:rPr>
              <a:t>Requirement for ‘good reason’ but not exceptional circumstances (</a:t>
            </a:r>
            <a:r>
              <a:rPr lang="en-GB" i="1" dirty="0">
                <a:latin typeface="+mn-lt"/>
              </a:rPr>
              <a:t>Perinatal</a:t>
            </a:r>
            <a:r>
              <a:rPr lang="en-GB" dirty="0">
                <a:latin typeface="+mn-lt"/>
              </a:rPr>
              <a:t>)</a:t>
            </a:r>
          </a:p>
          <a:p>
            <a:pPr marL="566928" indent="-457200">
              <a:buFont typeface="Arial" panose="020B0604020202020204" pitchFamily="34" charset="0"/>
              <a:buChar char="•"/>
            </a:pPr>
            <a:r>
              <a:rPr lang="en-GB" dirty="0">
                <a:latin typeface="+mn-lt"/>
              </a:rPr>
              <a:t>Where application to amend is brought expeditiously and within 30 days of the facts being known but is heard after the 30 day deadline – have to consider the procedural history (</a:t>
            </a:r>
            <a:r>
              <a:rPr lang="en-GB" i="1" dirty="0">
                <a:latin typeface="+mn-lt"/>
              </a:rPr>
              <a:t>Perinatal</a:t>
            </a:r>
            <a:r>
              <a:rPr lang="en-GB" dirty="0">
                <a:latin typeface="+mn-lt"/>
              </a:rPr>
              <a:t>)</a:t>
            </a:r>
          </a:p>
          <a:p>
            <a:pPr marL="566928" indent="-457200">
              <a:buFont typeface="Arial" panose="020B0604020202020204" pitchFamily="34" charset="0"/>
              <a:buChar char="•"/>
            </a:pPr>
            <a:r>
              <a:rPr lang="en-GB" dirty="0">
                <a:latin typeface="+mn-lt"/>
              </a:rPr>
              <a:t>Discretion to extend exercised strictly but non exhaustive list of grounds include </a:t>
            </a:r>
            <a:r>
              <a:rPr lang="en-GB" i="1" dirty="0">
                <a:latin typeface="+mn-lt"/>
              </a:rPr>
              <a:t>(a) the importance of the issues in question (b) the strength of the claim (c) whether a challenge at an earlier stage would have been premature, the extent to which the infringement is unclear and the claimant’s knowledge of the infringement, and (d) the existence of prejudice to the defendant, third parties and good administration.” (Amey v West Sussex</a:t>
            </a:r>
            <a:r>
              <a:rPr lang="en-GB" dirty="0">
                <a:latin typeface="+mn-lt"/>
              </a:rPr>
              <a:t> - [2018] EWHC 1976 (TCC))</a:t>
            </a:r>
          </a:p>
        </p:txBody>
      </p:sp>
      <p:sp>
        <p:nvSpPr>
          <p:cNvPr id="4" name="Date Placeholder 3">
            <a:extLst>
              <a:ext uri="{FF2B5EF4-FFF2-40B4-BE49-F238E27FC236}">
                <a16:creationId xmlns:a16="http://schemas.microsoft.com/office/drawing/2014/main" id="{5A8E7416-4BED-4C86-818A-7A36927D6E48}"/>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6AAC1564-9519-4A18-9D2C-175C0A2F07AD}"/>
              </a:ext>
            </a:extLst>
          </p:cNvPr>
          <p:cNvSpPr>
            <a:spLocks noGrp="1"/>
          </p:cNvSpPr>
          <p:nvPr>
            <p:ph type="sldNum" sz="quarter" idx="12"/>
          </p:nvPr>
        </p:nvSpPr>
        <p:spPr/>
        <p:txBody>
          <a:bodyPr/>
          <a:lstStyle/>
          <a:p>
            <a:fld id="{49A48958-D99C-4EEA-8C86-A658A757DB0E}" type="slidenum">
              <a:rPr lang="en-GB" smtClean="0"/>
              <a:pPr/>
              <a:t>31</a:t>
            </a:fld>
            <a:endParaRPr lang="en-GB" dirty="0"/>
          </a:p>
        </p:txBody>
      </p:sp>
    </p:spTree>
    <p:extLst>
      <p:ext uri="{BB962C8B-B14F-4D97-AF65-F5344CB8AC3E}">
        <p14:creationId xmlns:p14="http://schemas.microsoft.com/office/powerpoint/2010/main" val="324090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9C0B-87B0-49C6-A865-0E7B5D73CB7C}"/>
              </a:ext>
            </a:extLst>
          </p:cNvPr>
          <p:cNvSpPr>
            <a:spLocks noGrp="1"/>
          </p:cNvSpPr>
          <p:nvPr>
            <p:ph type="title"/>
          </p:nvPr>
        </p:nvSpPr>
        <p:spPr/>
        <p:txBody>
          <a:bodyPr/>
          <a:lstStyle/>
          <a:p>
            <a:r>
              <a:rPr lang="en-GB" dirty="0">
                <a:latin typeface="+mj-lt"/>
              </a:rPr>
              <a:t>Extensions II</a:t>
            </a:r>
          </a:p>
        </p:txBody>
      </p:sp>
      <p:sp>
        <p:nvSpPr>
          <p:cNvPr id="3" name="Content Placeholder 2">
            <a:extLst>
              <a:ext uri="{FF2B5EF4-FFF2-40B4-BE49-F238E27FC236}">
                <a16:creationId xmlns:a16="http://schemas.microsoft.com/office/drawing/2014/main" id="{475C0611-8594-4D44-9E1E-B28044B61C7F}"/>
              </a:ext>
            </a:extLst>
          </p:cNvPr>
          <p:cNvSpPr>
            <a:spLocks noGrp="1"/>
          </p:cNvSpPr>
          <p:nvPr>
            <p:ph idx="1"/>
          </p:nvPr>
        </p:nvSpPr>
        <p:spPr/>
        <p:txBody>
          <a:bodyPr>
            <a:normAutofit fontScale="85000" lnSpcReduction="10000"/>
          </a:bodyPr>
          <a:lstStyle/>
          <a:p>
            <a:pPr marL="566928" indent="-457200">
              <a:buFont typeface="Arial" panose="020B0604020202020204" pitchFamily="34" charset="0"/>
              <a:buChar char="•"/>
            </a:pPr>
            <a:r>
              <a:rPr lang="en-GB" dirty="0">
                <a:latin typeface="+mn-lt"/>
              </a:rPr>
              <a:t>In </a:t>
            </a:r>
            <a:r>
              <a:rPr lang="en-GB" i="1" dirty="0">
                <a:latin typeface="+mn-lt"/>
              </a:rPr>
              <a:t>Amey</a:t>
            </a:r>
            <a:r>
              <a:rPr lang="en-GB" dirty="0">
                <a:latin typeface="+mn-lt"/>
              </a:rPr>
              <a:t>, standstill agreement provided good reason for extension on one claim and other claim extended as</a:t>
            </a:r>
          </a:p>
          <a:p>
            <a:pPr marL="1078992" lvl="1" indent="-457200"/>
            <a:r>
              <a:rPr lang="en-GB" dirty="0">
                <a:latin typeface="+mn-lt"/>
              </a:rPr>
              <a:t>“</a:t>
            </a:r>
            <a:r>
              <a:rPr lang="en-GB" i="1" dirty="0">
                <a:latin typeface="+mn-lt"/>
              </a:rPr>
              <a:t>potentially sterile and unjust not to extend time when, as here, it can be seen that the short delay has made no difference at all because of the existence of the other claims that would necessarily have slowed the progress of the [33.1] claims even if issued in time</a:t>
            </a:r>
            <a:r>
              <a:rPr lang="en-GB" dirty="0">
                <a:latin typeface="+mn-lt"/>
              </a:rPr>
              <a:t>” </a:t>
            </a:r>
          </a:p>
          <a:p>
            <a:pPr marL="566928" indent="-457200">
              <a:buFont typeface="Arial" panose="020B0604020202020204" pitchFamily="34" charset="0"/>
              <a:buChar char="•"/>
            </a:pPr>
            <a:r>
              <a:rPr lang="en-GB" dirty="0">
                <a:latin typeface="+mn-lt"/>
              </a:rPr>
              <a:t>But in a case relating to the bringing of first claim, TCC rejected the ‘good reasons’ put forward for extension </a:t>
            </a:r>
          </a:p>
          <a:p>
            <a:pPr marL="1078992" lvl="1" indent="-457200"/>
            <a:r>
              <a:rPr lang="en-GB" dirty="0">
                <a:latin typeface="+mn-lt"/>
              </a:rPr>
              <a:t>Intervention of Christmas period</a:t>
            </a:r>
          </a:p>
          <a:p>
            <a:pPr marL="1078992" lvl="1" indent="-457200"/>
            <a:r>
              <a:rPr lang="en-GB" dirty="0">
                <a:latin typeface="+mn-lt"/>
              </a:rPr>
              <a:t>Seeking to explore alternatives to litigation</a:t>
            </a:r>
          </a:p>
          <a:p>
            <a:pPr marL="1078992" lvl="1" indent="-457200"/>
            <a:r>
              <a:rPr lang="en-GB" dirty="0">
                <a:latin typeface="+mn-lt"/>
              </a:rPr>
              <a:t>Public interest not relevant in procurement claims</a:t>
            </a:r>
          </a:p>
          <a:p>
            <a:pPr marL="1078992" lvl="1" indent="-457200"/>
            <a:r>
              <a:rPr lang="en-GB" dirty="0">
                <a:latin typeface="+mn-lt"/>
              </a:rPr>
              <a:t>Absence of prejudice not a factor pro extension</a:t>
            </a:r>
          </a:p>
          <a:p>
            <a:pPr lvl="1" indent="0">
              <a:buNone/>
            </a:pPr>
            <a:r>
              <a:rPr lang="en-GB" dirty="0">
                <a:latin typeface="+mn-lt"/>
              </a:rPr>
              <a:t>(</a:t>
            </a:r>
            <a:r>
              <a:rPr lang="en-GB" i="1" dirty="0">
                <a:latin typeface="+mn-lt"/>
              </a:rPr>
              <a:t>Riverside Truck Rental v Lancashire county Council [2020] EWHC 1018</a:t>
            </a:r>
            <a:r>
              <a:rPr lang="en-GB" dirty="0">
                <a:latin typeface="+mn-lt"/>
              </a:rPr>
              <a:t>)</a:t>
            </a:r>
          </a:p>
          <a:p>
            <a:endParaRPr lang="en-GB" dirty="0"/>
          </a:p>
        </p:txBody>
      </p:sp>
      <p:sp>
        <p:nvSpPr>
          <p:cNvPr id="4" name="Date Placeholder 3">
            <a:extLst>
              <a:ext uri="{FF2B5EF4-FFF2-40B4-BE49-F238E27FC236}">
                <a16:creationId xmlns:a16="http://schemas.microsoft.com/office/drawing/2014/main" id="{7ED8EC27-02FA-4F8C-9E03-E9E9D46C46E1}"/>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15C6154F-28B5-42F7-9853-C4420681EDF5}"/>
              </a:ext>
            </a:extLst>
          </p:cNvPr>
          <p:cNvSpPr>
            <a:spLocks noGrp="1"/>
          </p:cNvSpPr>
          <p:nvPr>
            <p:ph type="sldNum" sz="quarter" idx="12"/>
          </p:nvPr>
        </p:nvSpPr>
        <p:spPr/>
        <p:txBody>
          <a:bodyPr/>
          <a:lstStyle/>
          <a:p>
            <a:fld id="{49A48958-D99C-4EEA-8C86-A658A757DB0E}" type="slidenum">
              <a:rPr lang="en-GB" smtClean="0"/>
              <a:pPr/>
              <a:t>32</a:t>
            </a:fld>
            <a:endParaRPr lang="en-GB" dirty="0"/>
          </a:p>
        </p:txBody>
      </p:sp>
    </p:spTree>
    <p:extLst>
      <p:ext uri="{BB962C8B-B14F-4D97-AF65-F5344CB8AC3E}">
        <p14:creationId xmlns:p14="http://schemas.microsoft.com/office/powerpoint/2010/main" val="3784793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43E6-5D72-4322-9CD0-B4C181A31C18}"/>
              </a:ext>
            </a:extLst>
          </p:cNvPr>
          <p:cNvSpPr>
            <a:spLocks noGrp="1"/>
          </p:cNvSpPr>
          <p:nvPr>
            <p:ph type="title"/>
          </p:nvPr>
        </p:nvSpPr>
        <p:spPr/>
        <p:txBody>
          <a:bodyPr/>
          <a:lstStyle/>
          <a:p>
            <a:r>
              <a:rPr lang="en-GB" dirty="0">
                <a:latin typeface="+mj-lt"/>
              </a:rPr>
              <a:t>What about adding a new form of relief?</a:t>
            </a:r>
          </a:p>
        </p:txBody>
      </p:sp>
      <p:sp>
        <p:nvSpPr>
          <p:cNvPr id="3" name="Content Placeholder 2">
            <a:extLst>
              <a:ext uri="{FF2B5EF4-FFF2-40B4-BE49-F238E27FC236}">
                <a16:creationId xmlns:a16="http://schemas.microsoft.com/office/drawing/2014/main" id="{3D49F8B2-CBC7-4A71-A54E-F611118C3A86}"/>
              </a:ext>
            </a:extLst>
          </p:cNvPr>
          <p:cNvSpPr>
            <a:spLocks noGrp="1"/>
          </p:cNvSpPr>
          <p:nvPr>
            <p:ph idx="1"/>
          </p:nvPr>
        </p:nvSpPr>
        <p:spPr/>
        <p:txBody>
          <a:bodyPr/>
          <a:lstStyle/>
          <a:p>
            <a:pPr marL="566928" indent="-457200">
              <a:buFont typeface="Arial" panose="020B0604020202020204" pitchFamily="34" charset="0"/>
              <a:buChar char="•"/>
            </a:pPr>
            <a:r>
              <a:rPr lang="en-GB" dirty="0">
                <a:latin typeface="+mn-lt"/>
              </a:rPr>
              <a:t>Not uncommon for claimants to bring a set aside action and not seek damages in 1</a:t>
            </a:r>
            <a:r>
              <a:rPr lang="en-GB" baseline="30000" dirty="0">
                <a:latin typeface="+mn-lt"/>
              </a:rPr>
              <a:t>st</a:t>
            </a:r>
            <a:r>
              <a:rPr lang="en-GB" dirty="0">
                <a:latin typeface="+mn-lt"/>
              </a:rPr>
              <a:t> instance, can they later add a claim for damages (eg if they fail to maintain the suspension)?</a:t>
            </a:r>
          </a:p>
          <a:p>
            <a:pPr marL="566928" indent="-457200">
              <a:buFont typeface="Arial" panose="020B0604020202020204" pitchFamily="34" charset="0"/>
              <a:buChar char="•"/>
            </a:pPr>
            <a:r>
              <a:rPr lang="en-GB" dirty="0">
                <a:latin typeface="+mn-lt"/>
              </a:rPr>
              <a:t>Yes – “</a:t>
            </a:r>
            <a:r>
              <a:rPr lang="en-GB" i="1" dirty="0">
                <a:latin typeface="+mn-lt"/>
              </a:rPr>
              <a:t>a new claim means a new cause of action, not a new remedy in respect of a cause of action already pleaded</a:t>
            </a:r>
            <a:r>
              <a:rPr lang="en-GB" dirty="0">
                <a:latin typeface="+mn-lt"/>
              </a:rPr>
              <a:t>” </a:t>
            </a:r>
          </a:p>
          <a:p>
            <a:pPr marL="393192" lvl="1" indent="0">
              <a:buNone/>
            </a:pPr>
            <a:r>
              <a:rPr lang="en-GB" i="1" dirty="0">
                <a:latin typeface="+mn-lt"/>
              </a:rPr>
              <a:t>Braceurself v NHS England </a:t>
            </a:r>
            <a:r>
              <a:rPr lang="en-GB" dirty="0">
                <a:latin typeface="+mn-lt"/>
              </a:rPr>
              <a:t>[2019] EWHC 3873 (TCC) applying</a:t>
            </a:r>
            <a:r>
              <a:rPr lang="en-GB" i="1" dirty="0">
                <a:latin typeface="+mn-lt"/>
              </a:rPr>
              <a:t> Lloyds Bank v Rogers and another </a:t>
            </a:r>
            <a:r>
              <a:rPr lang="en-GB" dirty="0">
                <a:latin typeface="+mn-lt"/>
              </a:rPr>
              <a:t>[1999] WL 477964</a:t>
            </a:r>
            <a:endParaRPr lang="en-GB" i="1" dirty="0">
              <a:latin typeface="+mn-lt"/>
            </a:endParaRPr>
          </a:p>
        </p:txBody>
      </p:sp>
      <p:sp>
        <p:nvSpPr>
          <p:cNvPr id="4" name="Date Placeholder 3">
            <a:extLst>
              <a:ext uri="{FF2B5EF4-FFF2-40B4-BE49-F238E27FC236}">
                <a16:creationId xmlns:a16="http://schemas.microsoft.com/office/drawing/2014/main" id="{7C553A4A-B108-4345-99C5-9CCF8359988C}"/>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13BB305E-BADD-45CC-997C-203D07DBEA3C}"/>
              </a:ext>
            </a:extLst>
          </p:cNvPr>
          <p:cNvSpPr>
            <a:spLocks noGrp="1"/>
          </p:cNvSpPr>
          <p:nvPr>
            <p:ph type="sldNum" sz="quarter" idx="12"/>
          </p:nvPr>
        </p:nvSpPr>
        <p:spPr/>
        <p:txBody>
          <a:bodyPr/>
          <a:lstStyle/>
          <a:p>
            <a:fld id="{49A48958-D99C-4EEA-8C86-A658A757DB0E}" type="slidenum">
              <a:rPr lang="en-GB" smtClean="0"/>
              <a:pPr/>
              <a:t>33</a:t>
            </a:fld>
            <a:endParaRPr lang="en-GB" dirty="0"/>
          </a:p>
        </p:txBody>
      </p:sp>
    </p:spTree>
    <p:extLst>
      <p:ext uri="{BB962C8B-B14F-4D97-AF65-F5344CB8AC3E}">
        <p14:creationId xmlns:p14="http://schemas.microsoft.com/office/powerpoint/2010/main" val="3721874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CFFD-E940-4515-9C25-7DEE31ED7D1A}"/>
              </a:ext>
            </a:extLst>
          </p:cNvPr>
          <p:cNvSpPr>
            <a:spLocks noGrp="1"/>
          </p:cNvSpPr>
          <p:nvPr>
            <p:ph type="title"/>
          </p:nvPr>
        </p:nvSpPr>
        <p:spPr/>
        <p:txBody>
          <a:bodyPr/>
          <a:lstStyle/>
          <a:p>
            <a:r>
              <a:rPr lang="en-GB" dirty="0">
                <a:latin typeface="+mj-lt"/>
              </a:rPr>
              <a:t>Conclusions and practical considerations</a:t>
            </a:r>
          </a:p>
        </p:txBody>
      </p:sp>
      <p:sp>
        <p:nvSpPr>
          <p:cNvPr id="3" name="Content Placeholder 2">
            <a:extLst>
              <a:ext uri="{FF2B5EF4-FFF2-40B4-BE49-F238E27FC236}">
                <a16:creationId xmlns:a16="http://schemas.microsoft.com/office/drawing/2014/main" id="{23982AA7-76E7-41FE-873F-B4AD952B4B3D}"/>
              </a:ext>
            </a:extLst>
          </p:cNvPr>
          <p:cNvSpPr>
            <a:spLocks noGrp="1"/>
          </p:cNvSpPr>
          <p:nvPr>
            <p:ph idx="1"/>
          </p:nvPr>
        </p:nvSpPr>
        <p:spPr/>
        <p:txBody>
          <a:bodyPr/>
          <a:lstStyle/>
          <a:p>
            <a:pPr marL="566928" indent="-457200">
              <a:buFont typeface="Arial" panose="020B0604020202020204" pitchFamily="34" charset="0"/>
              <a:buChar char="•"/>
            </a:pPr>
            <a:r>
              <a:rPr lang="en-GB" dirty="0">
                <a:latin typeface="+mn-lt"/>
              </a:rPr>
              <a:t>A more pragmatic approach to limitation following disclosure?</a:t>
            </a:r>
          </a:p>
          <a:p>
            <a:pPr marL="566928" indent="-457200">
              <a:buFont typeface="Arial" panose="020B0604020202020204" pitchFamily="34" charset="0"/>
              <a:buChar char="•"/>
            </a:pPr>
            <a:r>
              <a:rPr lang="en-GB" dirty="0">
                <a:latin typeface="+mn-lt"/>
              </a:rPr>
              <a:t>Consider whether amendments needed following disclosure are further particulars of pleaded breaches or a new claim</a:t>
            </a:r>
          </a:p>
          <a:p>
            <a:pPr marL="566928" indent="-457200">
              <a:buFont typeface="Arial" panose="020B0604020202020204" pitchFamily="34" charset="0"/>
              <a:buChar char="•"/>
            </a:pPr>
            <a:r>
              <a:rPr lang="en-GB" dirty="0">
                <a:latin typeface="+mn-lt"/>
              </a:rPr>
              <a:t>If could be a new claim and consent not given either issue new proceedings or ensure application to amend brought expeditiously and within 30 days</a:t>
            </a:r>
          </a:p>
          <a:p>
            <a:pPr marL="1078992" lvl="1" indent="-457200"/>
            <a:r>
              <a:rPr lang="en-GB" dirty="0">
                <a:latin typeface="+mn-lt"/>
              </a:rPr>
              <a:t>Witness evidence required to show procedural context, relevant limitation period and good reasons for extension</a:t>
            </a:r>
          </a:p>
        </p:txBody>
      </p:sp>
      <p:sp>
        <p:nvSpPr>
          <p:cNvPr id="4" name="Date Placeholder 3">
            <a:extLst>
              <a:ext uri="{FF2B5EF4-FFF2-40B4-BE49-F238E27FC236}">
                <a16:creationId xmlns:a16="http://schemas.microsoft.com/office/drawing/2014/main" id="{D60AB4A7-2316-49E8-BB02-0E3B3667B791}"/>
              </a:ext>
            </a:extLst>
          </p:cNvPr>
          <p:cNvSpPr>
            <a:spLocks noGrp="1"/>
          </p:cNvSpPr>
          <p:nvPr>
            <p:ph type="dt" sz="half" idx="10"/>
          </p:nvPr>
        </p:nvSpPr>
        <p:spPr/>
        <p:txBody>
          <a:bodyPr/>
          <a:lstStyle/>
          <a:p>
            <a:fld id="{3EFFFB9E-B0E6-4CC6-A615-7CB078F16523}" type="datetime1">
              <a:rPr lang="en-GB" smtClean="0"/>
              <a:t>01/07/2020</a:t>
            </a:fld>
            <a:endParaRPr lang="en-GB" dirty="0"/>
          </a:p>
        </p:txBody>
      </p:sp>
      <p:sp>
        <p:nvSpPr>
          <p:cNvPr id="5" name="Slide Number Placeholder 4">
            <a:extLst>
              <a:ext uri="{FF2B5EF4-FFF2-40B4-BE49-F238E27FC236}">
                <a16:creationId xmlns:a16="http://schemas.microsoft.com/office/drawing/2014/main" id="{506F32E2-A2D2-4B3C-A85C-D2A1D75C2AE8}"/>
              </a:ext>
            </a:extLst>
          </p:cNvPr>
          <p:cNvSpPr>
            <a:spLocks noGrp="1"/>
          </p:cNvSpPr>
          <p:nvPr>
            <p:ph type="sldNum" sz="quarter" idx="12"/>
          </p:nvPr>
        </p:nvSpPr>
        <p:spPr/>
        <p:txBody>
          <a:bodyPr/>
          <a:lstStyle/>
          <a:p>
            <a:fld id="{49A48958-D99C-4EEA-8C86-A658A757DB0E}" type="slidenum">
              <a:rPr lang="en-GB" smtClean="0"/>
              <a:pPr/>
              <a:t>34</a:t>
            </a:fld>
            <a:endParaRPr lang="en-GB" dirty="0"/>
          </a:p>
        </p:txBody>
      </p:sp>
    </p:spTree>
    <p:extLst>
      <p:ext uri="{BB962C8B-B14F-4D97-AF65-F5344CB8AC3E}">
        <p14:creationId xmlns:p14="http://schemas.microsoft.com/office/powerpoint/2010/main" val="1284027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3DD74BB-51BC-45C2-8001-07AEF33A91FC}"/>
              </a:ext>
            </a:extLst>
          </p:cNvPr>
          <p:cNvSpPr>
            <a:spLocks noGrp="1" noChangeArrowheads="1"/>
          </p:cNvSpPr>
          <p:nvPr>
            <p:ph type="ctrTitle"/>
          </p:nvPr>
        </p:nvSpPr>
        <p:spPr>
          <a:xfrm>
            <a:off x="760413" y="1341438"/>
            <a:ext cx="7772400" cy="2159000"/>
          </a:xfrm>
        </p:spPr>
        <p:txBody>
          <a:bodyPr/>
          <a:lstStyle/>
          <a:p>
            <a:pPr algn="ctr" eaLnBrk="1" hangingPunct="1">
              <a:defRPr/>
            </a:pPr>
            <a:r>
              <a:rPr lang="en-GB" altLang="en-US" sz="4800" dirty="0"/>
              <a:t>Procuring and litigating during COVID-19</a:t>
            </a:r>
            <a:endParaRPr lang="en-US" altLang="en-US" sz="4800" dirty="0"/>
          </a:p>
        </p:txBody>
      </p:sp>
      <p:sp>
        <p:nvSpPr>
          <p:cNvPr id="9219" name="Rectangle 3">
            <a:extLst>
              <a:ext uri="{FF2B5EF4-FFF2-40B4-BE49-F238E27FC236}">
                <a16:creationId xmlns:a16="http://schemas.microsoft.com/office/drawing/2014/main" id="{9302B19A-0E5A-4D96-BAAE-4F859005B441}"/>
              </a:ext>
            </a:extLst>
          </p:cNvPr>
          <p:cNvSpPr>
            <a:spLocks noGrp="1"/>
          </p:cNvSpPr>
          <p:nvPr>
            <p:ph type="subTitle" idx="1"/>
          </p:nvPr>
        </p:nvSpPr>
        <p:spPr>
          <a:xfrm>
            <a:off x="1333500" y="3573463"/>
            <a:ext cx="7199313" cy="1752600"/>
          </a:xfrm>
        </p:spPr>
        <p:txBody>
          <a:bodyPr/>
          <a:lstStyle/>
          <a:p>
            <a:pPr algn="ctr" fontAlgn="base">
              <a:lnSpc>
                <a:spcPct val="80000"/>
              </a:lnSpc>
              <a:spcAft>
                <a:spcPct val="0"/>
              </a:spcAft>
              <a:buFontTx/>
              <a:buNone/>
            </a:pPr>
            <a:endParaRPr lang="en-GB" altLang="en-US" sz="2400">
              <a:solidFill>
                <a:srgbClr val="898989"/>
              </a:solidFill>
            </a:endParaRPr>
          </a:p>
          <a:p>
            <a:pPr algn="ctr" fontAlgn="base">
              <a:lnSpc>
                <a:spcPct val="80000"/>
              </a:lnSpc>
              <a:spcAft>
                <a:spcPct val="0"/>
              </a:spcAft>
              <a:buFontTx/>
              <a:buNone/>
            </a:pPr>
            <a:r>
              <a:rPr lang="en-GB" altLang="en-US" sz="2800" b="1">
                <a:solidFill>
                  <a:srgbClr val="0000FF"/>
                </a:solidFill>
              </a:rPr>
              <a:t>Sarah Hannaford Q.C.</a:t>
            </a:r>
          </a:p>
          <a:p>
            <a:pPr algn="ctr" fontAlgn="base">
              <a:lnSpc>
                <a:spcPct val="80000"/>
              </a:lnSpc>
              <a:spcAft>
                <a:spcPct val="0"/>
              </a:spcAft>
              <a:buFontTx/>
              <a:buNone/>
            </a:pPr>
            <a:r>
              <a:rPr lang="en-GB" altLang="en-US" sz="2800" b="1">
                <a:solidFill>
                  <a:srgbClr val="0000FF"/>
                </a:solidFill>
              </a:rPr>
              <a:t>Keating Chambers</a:t>
            </a:r>
            <a:endParaRPr lang="en-US" altLang="en-US" sz="2800" b="1">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EF9DC1B0-76DC-4C06-BAF4-5B50DDB738AD}"/>
              </a:ext>
            </a:extLst>
          </p:cNvPr>
          <p:cNvSpPr>
            <a:spLocks noGrp="1"/>
          </p:cNvSpPr>
          <p:nvPr>
            <p:ph idx="1"/>
          </p:nvPr>
        </p:nvSpPr>
        <p:spPr>
          <a:xfrm>
            <a:off x="250825" y="1600200"/>
            <a:ext cx="8435975" cy="4525963"/>
          </a:xfrm>
        </p:spPr>
        <p:txBody>
          <a:bodyPr/>
          <a:lstStyle/>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Procuring - Commission and Cabinet Office guidance on COVID-19</a:t>
            </a:r>
          </a:p>
          <a:p>
            <a:pPr marL="566738">
              <a:spcAft>
                <a:spcPct val="0"/>
              </a:spcAft>
            </a:pPr>
            <a:endParaRPr lang="en-GB" altLang="en-US" sz="2400">
              <a:solidFill>
                <a:srgbClr val="0000FF"/>
              </a:solidFill>
            </a:endParaRPr>
          </a:p>
          <a:p>
            <a:pPr marL="811213" lvl="1">
              <a:spcBef>
                <a:spcPts val="325"/>
              </a:spcBef>
            </a:pPr>
            <a:r>
              <a:rPr lang="en-GB" altLang="en-US">
                <a:solidFill>
                  <a:srgbClr val="0000FF"/>
                </a:solidFill>
              </a:rPr>
              <a:t>Negotiated procedure/direct award</a:t>
            </a:r>
          </a:p>
          <a:p>
            <a:pPr marL="811213" lvl="1">
              <a:spcBef>
                <a:spcPts val="325"/>
              </a:spcBef>
            </a:pPr>
            <a:r>
              <a:rPr lang="en-GB" altLang="en-US">
                <a:solidFill>
                  <a:srgbClr val="0000FF"/>
                </a:solidFill>
              </a:rPr>
              <a:t>Accelerated procedure</a:t>
            </a:r>
          </a:p>
          <a:p>
            <a:pPr marL="811213" lvl="1">
              <a:spcBef>
                <a:spcPts val="325"/>
              </a:spcBef>
            </a:pPr>
            <a:r>
              <a:rPr lang="en-GB" altLang="en-US">
                <a:solidFill>
                  <a:srgbClr val="0000FF"/>
                </a:solidFill>
              </a:rPr>
              <a:t>Amending existing contracts</a:t>
            </a:r>
          </a:p>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Litigating - virtually</a:t>
            </a:r>
          </a:p>
          <a:p>
            <a:pPr marL="566738">
              <a:spcAft>
                <a:spcPct val="0"/>
              </a:spcAft>
            </a:pPr>
            <a:endParaRPr lang="en-GB" altLang="en-US" sz="2400">
              <a:solidFill>
                <a:srgbClr val="0000FF"/>
              </a:solidFill>
            </a:endParaRPr>
          </a:p>
        </p:txBody>
      </p:sp>
      <p:sp>
        <p:nvSpPr>
          <p:cNvPr id="11267" name="Date Placeholder 1">
            <a:extLst>
              <a:ext uri="{FF2B5EF4-FFF2-40B4-BE49-F238E27FC236}">
                <a16:creationId xmlns:a16="http://schemas.microsoft.com/office/drawing/2014/main" id="{C0CE2D8C-1589-4637-85EE-7B567B8F55F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84B2E17C-8CEE-4C95-8AE1-8BE1D3EE08CB}"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1268" name="Slide Number Placeholder 2">
            <a:extLst>
              <a:ext uri="{FF2B5EF4-FFF2-40B4-BE49-F238E27FC236}">
                <a16:creationId xmlns:a16="http://schemas.microsoft.com/office/drawing/2014/main" id="{158847B8-83AC-430C-9E53-BE0577466692}"/>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36</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3D33BFDB-C46B-489C-B3F8-00EDCD065A43}"/>
              </a:ext>
            </a:extLst>
          </p:cNvPr>
          <p:cNvSpPr>
            <a:spLocks noGrp="1"/>
          </p:cNvSpPr>
          <p:nvPr>
            <p:ph type="title"/>
          </p:nvPr>
        </p:nvSpPr>
        <p:spPr>
          <a:xfrm>
            <a:off x="250825" y="115888"/>
            <a:ext cx="7561263" cy="1143000"/>
          </a:xfrm>
        </p:spPr>
        <p:txBody>
          <a:bodyPr/>
          <a:lstStyle/>
          <a:p>
            <a:pPr eaLnBrk="1" hangingPunct="1">
              <a:defRPr/>
            </a:pPr>
            <a:r>
              <a:rPr lang="en-GB" dirty="0"/>
              <a:t>Topics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88BC322-E6C3-414C-814E-BE10AD51B349}"/>
              </a:ext>
            </a:extLst>
          </p:cNvPr>
          <p:cNvSpPr>
            <a:spLocks noGrp="1" noChangeArrowheads="1"/>
          </p:cNvSpPr>
          <p:nvPr>
            <p:ph type="title"/>
          </p:nvPr>
        </p:nvSpPr>
        <p:spPr>
          <a:xfrm>
            <a:off x="250825" y="115888"/>
            <a:ext cx="7561263" cy="1143000"/>
          </a:xfrm>
        </p:spPr>
        <p:txBody>
          <a:bodyPr/>
          <a:lstStyle/>
          <a:p>
            <a:pPr eaLnBrk="1" hangingPunct="1">
              <a:defRPr/>
            </a:pPr>
            <a:r>
              <a:rPr lang="en-GB" altLang="en-US" dirty="0"/>
              <a:t>Commission guidance</a:t>
            </a:r>
          </a:p>
        </p:txBody>
      </p:sp>
      <p:sp>
        <p:nvSpPr>
          <p:cNvPr id="11267" name="Rectangle 3">
            <a:extLst>
              <a:ext uri="{FF2B5EF4-FFF2-40B4-BE49-F238E27FC236}">
                <a16:creationId xmlns:a16="http://schemas.microsoft.com/office/drawing/2014/main" id="{DAFAE77E-770B-4E24-886F-861FA771B47A}"/>
              </a:ext>
            </a:extLst>
          </p:cNvPr>
          <p:cNvSpPr>
            <a:spLocks noGrp="1"/>
          </p:cNvSpPr>
          <p:nvPr>
            <p:ph idx="1"/>
          </p:nvPr>
        </p:nvSpPr>
        <p:spPr>
          <a:xfrm>
            <a:off x="250825" y="1600200"/>
            <a:ext cx="8435975" cy="4525963"/>
          </a:xfrm>
        </p:spPr>
        <p:txBody>
          <a:bodyPr/>
          <a:lstStyle/>
          <a:p>
            <a:pPr marL="566738">
              <a:spcAft>
                <a:spcPct val="0"/>
              </a:spcAft>
              <a:defRPr/>
            </a:pPr>
            <a:r>
              <a:rPr lang="en-GB" altLang="en-US" sz="2200" dirty="0">
                <a:solidFill>
                  <a:srgbClr val="0000FF"/>
                </a:solidFill>
              </a:rPr>
              <a:t>Guidance on using the public procurement framework in the emergency situation related to the COVID-19 crisis (2020/C 108 1/01)</a:t>
            </a:r>
          </a:p>
          <a:p>
            <a:pPr marL="566738">
              <a:spcAft>
                <a:spcPct val="0"/>
              </a:spcAft>
              <a:defRPr/>
            </a:pPr>
            <a:endParaRPr lang="en-GB" altLang="en-US" sz="2200" dirty="0">
              <a:solidFill>
                <a:srgbClr val="0000FF"/>
              </a:solidFill>
            </a:endParaRPr>
          </a:p>
          <a:p>
            <a:pPr marL="812610" lvl="1">
              <a:defRPr/>
            </a:pPr>
            <a:r>
              <a:rPr lang="en-GB" altLang="en-US" sz="2000" i="1" dirty="0">
                <a:solidFill>
                  <a:srgbClr val="0000FF"/>
                </a:solidFill>
              </a:rPr>
              <a:t>“a health crisis that requires swift and smart solutions and agility”</a:t>
            </a:r>
          </a:p>
          <a:p>
            <a:pPr marL="109538" indent="0">
              <a:spcAft>
                <a:spcPct val="0"/>
              </a:spcAft>
              <a:buFont typeface="Wingdings" panose="05000000000000000000" pitchFamily="2" charset="2"/>
              <a:buNone/>
              <a:defRPr/>
            </a:pPr>
            <a:endParaRPr lang="en-GB" altLang="en-US" sz="2400" i="1" dirty="0">
              <a:solidFill>
                <a:srgbClr val="0000FF"/>
              </a:solidFill>
            </a:endParaRPr>
          </a:p>
          <a:p>
            <a:pPr marL="812610" lvl="1">
              <a:defRPr/>
            </a:pPr>
            <a:r>
              <a:rPr lang="en-GB" altLang="en-US" sz="2000" i="1" dirty="0">
                <a:solidFill>
                  <a:srgbClr val="0000FF"/>
                </a:solidFill>
              </a:rPr>
              <a:t>“options and flexibilities are available under the EU public procurement framework” </a:t>
            </a:r>
          </a:p>
          <a:p>
            <a:pPr marL="812610" lvl="1">
              <a:defRPr/>
            </a:pPr>
            <a:endParaRPr lang="en-GB" altLang="en-US" sz="2000" i="1" dirty="0">
              <a:solidFill>
                <a:srgbClr val="0000FF"/>
              </a:solidFill>
            </a:endParaRPr>
          </a:p>
          <a:p>
            <a:pPr marL="812610" lvl="1">
              <a:defRPr/>
            </a:pPr>
            <a:r>
              <a:rPr lang="en-GB" altLang="en-US" sz="2000" i="1" dirty="0">
                <a:solidFill>
                  <a:srgbClr val="0000FF"/>
                </a:solidFill>
              </a:rPr>
              <a:t>“European public procurement rules provide all the necessary tools to satisfy those needs </a:t>
            </a:r>
            <a:r>
              <a:rPr lang="en-GB" altLang="en-US" sz="2000" dirty="0">
                <a:solidFill>
                  <a:srgbClr val="0000FF"/>
                </a:solidFill>
              </a:rPr>
              <a:t>[supplies, services and infrastructure of first necessity quickly]</a:t>
            </a:r>
            <a:r>
              <a:rPr lang="en-GB" altLang="en-US" sz="2000" i="1" dirty="0">
                <a:solidFill>
                  <a:srgbClr val="0000FF"/>
                </a:solidFill>
              </a:rPr>
              <a:t>”</a:t>
            </a:r>
          </a:p>
          <a:p>
            <a:pPr marL="566738">
              <a:spcAft>
                <a:spcPct val="0"/>
              </a:spcAft>
              <a:defRPr/>
            </a:pPr>
            <a:endParaRPr lang="en-GB" altLang="en-US" sz="2200" dirty="0">
              <a:solidFill>
                <a:srgbClr val="0000FF"/>
              </a:solidFill>
            </a:endParaRPr>
          </a:p>
          <a:p>
            <a:pPr marL="566738">
              <a:spcAft>
                <a:spcPct val="0"/>
              </a:spcAft>
              <a:defRPr/>
            </a:pPr>
            <a:endParaRPr lang="en-GB" altLang="en-US" dirty="0"/>
          </a:p>
          <a:p>
            <a:pPr marL="566738">
              <a:spcAft>
                <a:spcPct val="0"/>
              </a:spcAft>
              <a:defRPr/>
            </a:pPr>
            <a:endParaRPr lang="en-US" altLang="en-US" dirty="0"/>
          </a:p>
        </p:txBody>
      </p:sp>
      <p:sp>
        <p:nvSpPr>
          <p:cNvPr id="12292" name="Date Placeholder 1">
            <a:extLst>
              <a:ext uri="{FF2B5EF4-FFF2-40B4-BE49-F238E27FC236}">
                <a16:creationId xmlns:a16="http://schemas.microsoft.com/office/drawing/2014/main" id="{873B884F-2941-480B-B270-B9695EF7D3C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EC59CA0-DCA7-4522-9BDE-F672E16123F0}"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2293" name="Slide Number Placeholder 2">
            <a:extLst>
              <a:ext uri="{FF2B5EF4-FFF2-40B4-BE49-F238E27FC236}">
                <a16:creationId xmlns:a16="http://schemas.microsoft.com/office/drawing/2014/main" id="{BB48C365-0B16-42B0-A368-7415384BAEEC}"/>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37</a:t>
            </a:fld>
            <a:endParaRPr lang="en-GB" altLang="en-US" sz="1000">
              <a:solidFill>
                <a:schemeClr val="bg1"/>
              </a:solidFill>
              <a:latin typeface="Fort Light" pitchFamily="50"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BEF2E538-72A8-4E63-9594-5451C2B30E53}"/>
              </a:ext>
            </a:extLst>
          </p:cNvPr>
          <p:cNvSpPr>
            <a:spLocks noGrp="1"/>
          </p:cNvSpPr>
          <p:nvPr>
            <p:ph idx="1"/>
          </p:nvPr>
        </p:nvSpPr>
        <p:spPr>
          <a:xfrm>
            <a:off x="250825" y="1600200"/>
            <a:ext cx="8435975" cy="4525963"/>
          </a:xfrm>
        </p:spPr>
        <p:txBody>
          <a:bodyPr/>
          <a:lstStyle/>
          <a:p>
            <a:pPr marL="566738">
              <a:spcAft>
                <a:spcPct val="0"/>
              </a:spcAft>
              <a:defRPr/>
            </a:pPr>
            <a:endParaRPr lang="en-GB" altLang="en-US" sz="2400" i="1" dirty="0">
              <a:solidFill>
                <a:srgbClr val="0000FF"/>
              </a:solidFill>
            </a:endParaRPr>
          </a:p>
          <a:p>
            <a:pPr marL="566738">
              <a:spcAft>
                <a:spcPct val="0"/>
              </a:spcAft>
              <a:defRPr/>
            </a:pPr>
            <a:endParaRPr lang="en-GB" altLang="en-US" sz="2400" i="1" dirty="0">
              <a:solidFill>
                <a:srgbClr val="0000FF"/>
              </a:solidFill>
            </a:endParaRPr>
          </a:p>
          <a:p>
            <a:pPr marL="566738">
              <a:spcAft>
                <a:spcPct val="0"/>
              </a:spcAft>
              <a:defRPr/>
            </a:pPr>
            <a:r>
              <a:rPr lang="en-GB" altLang="en-US" sz="2400" dirty="0">
                <a:solidFill>
                  <a:srgbClr val="0000FF"/>
                </a:solidFill>
              </a:rPr>
              <a:t>First, accelerated open and restricted procedures</a:t>
            </a:r>
          </a:p>
          <a:p>
            <a:pPr marL="566738">
              <a:spcAft>
                <a:spcPct val="0"/>
              </a:spcAft>
              <a:defRPr/>
            </a:pPr>
            <a:endParaRPr lang="en-GB" altLang="en-US" sz="2400" dirty="0">
              <a:solidFill>
                <a:srgbClr val="0000FF"/>
              </a:solidFill>
            </a:endParaRPr>
          </a:p>
          <a:p>
            <a:pPr marL="812610" lvl="1">
              <a:defRPr/>
            </a:pPr>
            <a:r>
              <a:rPr lang="en-GB" altLang="en-US" dirty="0">
                <a:solidFill>
                  <a:srgbClr val="0000FF"/>
                </a:solidFill>
              </a:rPr>
              <a:t>Open procedure – time reduced from 35 days to 15 days</a:t>
            </a:r>
          </a:p>
          <a:p>
            <a:pPr marL="812610" lvl="1">
              <a:defRPr/>
            </a:pPr>
            <a:endParaRPr lang="en-GB" altLang="en-US" dirty="0">
              <a:solidFill>
                <a:srgbClr val="0000FF"/>
              </a:solidFill>
            </a:endParaRPr>
          </a:p>
          <a:p>
            <a:pPr marL="812610" lvl="1">
              <a:defRPr/>
            </a:pPr>
            <a:r>
              <a:rPr lang="en-GB" altLang="en-US" dirty="0">
                <a:solidFill>
                  <a:srgbClr val="0000FF"/>
                </a:solidFill>
              </a:rPr>
              <a:t>Restricted procedure – time reduced from 30 days to 15 days (step 1) and to 10 days (step 2)</a:t>
            </a:r>
          </a:p>
          <a:p>
            <a:pPr marL="109538" indent="0">
              <a:spcAft>
                <a:spcPct val="0"/>
              </a:spcAft>
              <a:buFont typeface="Wingdings" panose="05000000000000000000" pitchFamily="2" charset="2"/>
              <a:buNone/>
              <a:defRPr/>
            </a:pPr>
            <a:endParaRPr lang="en-GB" altLang="en-US" sz="2400" dirty="0">
              <a:solidFill>
                <a:srgbClr val="0000FF"/>
              </a:solidFill>
            </a:endParaRPr>
          </a:p>
          <a:p>
            <a:pPr marL="811213" lvl="1">
              <a:spcBef>
                <a:spcPts val="325"/>
              </a:spcBef>
              <a:defRPr/>
            </a:pPr>
            <a:endParaRPr lang="en-GB" altLang="en-US" dirty="0">
              <a:solidFill>
                <a:srgbClr val="0000FF"/>
              </a:solidFill>
            </a:endParaRPr>
          </a:p>
        </p:txBody>
      </p:sp>
      <p:sp>
        <p:nvSpPr>
          <p:cNvPr id="13315" name="Date Placeholder 1">
            <a:extLst>
              <a:ext uri="{FF2B5EF4-FFF2-40B4-BE49-F238E27FC236}">
                <a16:creationId xmlns:a16="http://schemas.microsoft.com/office/drawing/2014/main" id="{21BA21AF-D957-4BA2-888C-90945E5C569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18B14E6-5480-4BE0-9BFD-42F8677C0411}"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3316" name="Slide Number Placeholder 2">
            <a:extLst>
              <a:ext uri="{FF2B5EF4-FFF2-40B4-BE49-F238E27FC236}">
                <a16:creationId xmlns:a16="http://schemas.microsoft.com/office/drawing/2014/main" id="{F63FCEBC-AECC-4550-AE48-234C50042ED3}"/>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38</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6F8ECF4C-1BDD-4F04-BF5E-A36C45C97AA5}"/>
              </a:ext>
            </a:extLst>
          </p:cNvPr>
          <p:cNvSpPr>
            <a:spLocks noGrp="1"/>
          </p:cNvSpPr>
          <p:nvPr>
            <p:ph type="title"/>
          </p:nvPr>
        </p:nvSpPr>
        <p:spPr>
          <a:xfrm>
            <a:off x="250825" y="115888"/>
            <a:ext cx="7561263" cy="1143000"/>
          </a:xfrm>
        </p:spPr>
        <p:txBody>
          <a:bodyPr/>
          <a:lstStyle/>
          <a:p>
            <a:pPr eaLnBrk="1" hangingPunct="1">
              <a:defRPr/>
            </a:pPr>
            <a:r>
              <a:rPr lang="en-GB" dirty="0"/>
              <a:t>The options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6F460BF5-2E96-4794-B0A7-6170E77B5430}"/>
              </a:ext>
            </a:extLst>
          </p:cNvPr>
          <p:cNvSpPr>
            <a:spLocks noGrp="1"/>
          </p:cNvSpPr>
          <p:nvPr>
            <p:ph idx="1"/>
          </p:nvPr>
        </p:nvSpPr>
        <p:spPr>
          <a:xfrm>
            <a:off x="250825" y="1600200"/>
            <a:ext cx="8435975" cy="4525963"/>
          </a:xfrm>
        </p:spPr>
        <p:txBody>
          <a:bodyPr/>
          <a:lstStyle/>
          <a:p>
            <a:pPr marL="566738">
              <a:spcAft>
                <a:spcPct val="0"/>
              </a:spcAft>
              <a:defRPr/>
            </a:pPr>
            <a:r>
              <a:rPr lang="en-GB" altLang="en-US" sz="2000" dirty="0">
                <a:solidFill>
                  <a:srgbClr val="0000FF"/>
                </a:solidFill>
                <a:latin typeface="+mn-lt"/>
              </a:rPr>
              <a:t>Secondly, </a:t>
            </a:r>
            <a:r>
              <a:rPr lang="en-GB" altLang="en-US" sz="2000" i="1" dirty="0">
                <a:solidFill>
                  <a:srgbClr val="0000FF"/>
                </a:solidFill>
                <a:latin typeface="+mn-lt"/>
              </a:rPr>
              <a:t>“Should those flexibilities not be sufficient”, </a:t>
            </a:r>
            <a:r>
              <a:rPr lang="en-GB" altLang="en-US" sz="2000" dirty="0">
                <a:solidFill>
                  <a:srgbClr val="0000FF"/>
                </a:solidFill>
                <a:latin typeface="+mn-lt"/>
              </a:rPr>
              <a:t>CAs can use the negotiated procedure without publication on grounds of extreme urgency (i.e. Regulation 32(2)(c))</a:t>
            </a:r>
          </a:p>
          <a:p>
            <a:pPr marL="109538" indent="0">
              <a:spcAft>
                <a:spcPct val="0"/>
              </a:spcAft>
              <a:buFont typeface="Wingdings" panose="05000000000000000000" pitchFamily="2" charset="2"/>
              <a:buNone/>
              <a:defRPr/>
            </a:pPr>
            <a:endParaRPr lang="en-GB" altLang="en-US" sz="2000" dirty="0">
              <a:solidFill>
                <a:srgbClr val="0000FF"/>
              </a:solidFill>
              <a:latin typeface="+mn-lt"/>
            </a:endParaRPr>
          </a:p>
          <a:p>
            <a:pPr marL="812610" lvl="1">
              <a:defRPr/>
            </a:pPr>
            <a:r>
              <a:rPr lang="en-GB" sz="2000" dirty="0">
                <a:solidFill>
                  <a:srgbClr val="0000FF"/>
                </a:solidFill>
                <a:latin typeface="+mn-lt"/>
              </a:rPr>
              <a:t>The negotiated procedure without publication may be used:</a:t>
            </a:r>
          </a:p>
          <a:p>
            <a:pPr marL="812610" lvl="1">
              <a:defRPr/>
            </a:pPr>
            <a:endParaRPr lang="en-GB" sz="2000" i="1" dirty="0">
              <a:solidFill>
                <a:srgbClr val="0000FF"/>
              </a:solidFill>
              <a:latin typeface="+mn-lt"/>
            </a:endParaRPr>
          </a:p>
          <a:p>
            <a:pPr marL="536385" lvl="1" indent="0">
              <a:buFont typeface="Arial" panose="020B0604020202020204" pitchFamily="34" charset="0"/>
              <a:buNone/>
              <a:defRPr/>
            </a:pPr>
            <a:r>
              <a:rPr lang="en-GB" sz="2000" i="1" dirty="0">
                <a:solidFill>
                  <a:srgbClr val="0000FF"/>
                </a:solidFill>
                <a:latin typeface="+mn-lt"/>
              </a:rPr>
              <a:t>“insofar as is strictly necessary where, for reasons of extreme urgency brought about by events unforeseeable by the contracting authority, the time limits for the open or restricted procedures or competitive procedures with negotiation cannot be complied with…</a:t>
            </a:r>
          </a:p>
          <a:p>
            <a:pPr marL="536385" lvl="1" indent="0">
              <a:buFont typeface="Arial" panose="020B0604020202020204" pitchFamily="34" charset="0"/>
              <a:buNone/>
              <a:defRPr/>
            </a:pPr>
            <a:endParaRPr lang="en-GB" sz="2000" i="1" dirty="0">
              <a:solidFill>
                <a:srgbClr val="0000FF"/>
              </a:solidFill>
              <a:latin typeface="+mn-lt"/>
            </a:endParaRPr>
          </a:p>
          <a:p>
            <a:pPr marL="536385" lvl="1" indent="0">
              <a:buFont typeface="Arial" panose="020B0604020202020204" pitchFamily="34" charset="0"/>
              <a:buNone/>
              <a:defRPr/>
            </a:pPr>
            <a:r>
              <a:rPr lang="en-GB" sz="2000" i="1" dirty="0">
                <a:solidFill>
                  <a:srgbClr val="0000FF"/>
                </a:solidFill>
                <a:latin typeface="+mn-lt"/>
              </a:rPr>
              <a:t>The circumstances invoked to justify extreme urgency must not in any event be attributable to the contracting authority”</a:t>
            </a:r>
            <a:endParaRPr lang="en-GB" altLang="en-US" sz="2000" i="1" dirty="0">
              <a:solidFill>
                <a:srgbClr val="0000FF"/>
              </a:solidFill>
              <a:latin typeface="+mn-lt"/>
            </a:endParaRPr>
          </a:p>
          <a:p>
            <a:pPr marL="566738">
              <a:spcAft>
                <a:spcPct val="0"/>
              </a:spcAft>
              <a:defRPr/>
            </a:pPr>
            <a:endParaRPr lang="en-GB" altLang="en-US" sz="2000" dirty="0">
              <a:solidFill>
                <a:srgbClr val="0000FF"/>
              </a:solidFill>
              <a:latin typeface="+mn-lt"/>
            </a:endParaRPr>
          </a:p>
          <a:p>
            <a:pPr marL="811213" lvl="1">
              <a:spcBef>
                <a:spcPts val="325"/>
              </a:spcBef>
              <a:defRPr/>
            </a:pPr>
            <a:endParaRPr lang="en-GB" altLang="en-US" dirty="0">
              <a:solidFill>
                <a:srgbClr val="0000FF"/>
              </a:solidFill>
            </a:endParaRPr>
          </a:p>
        </p:txBody>
      </p:sp>
      <p:sp>
        <p:nvSpPr>
          <p:cNvPr id="14339" name="Date Placeholder 1">
            <a:extLst>
              <a:ext uri="{FF2B5EF4-FFF2-40B4-BE49-F238E27FC236}">
                <a16:creationId xmlns:a16="http://schemas.microsoft.com/office/drawing/2014/main" id="{64E24F62-58F4-4EF1-8B71-81D35937FB2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1415D24-3118-4DB1-9D50-1DC2DB47825C}"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4340" name="Slide Number Placeholder 2">
            <a:extLst>
              <a:ext uri="{FF2B5EF4-FFF2-40B4-BE49-F238E27FC236}">
                <a16:creationId xmlns:a16="http://schemas.microsoft.com/office/drawing/2014/main" id="{D4C9364C-A98F-4C23-9F5A-2143CE0978B8}"/>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39</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ACFC0FF6-ED9F-4BCA-BA13-5D0C3755DFC1}"/>
              </a:ext>
            </a:extLst>
          </p:cNvPr>
          <p:cNvSpPr>
            <a:spLocks noGrp="1"/>
          </p:cNvSpPr>
          <p:nvPr>
            <p:ph type="title"/>
          </p:nvPr>
        </p:nvSpPr>
        <p:spPr>
          <a:xfrm>
            <a:off x="250825" y="115888"/>
            <a:ext cx="7561263" cy="1143000"/>
          </a:xfrm>
        </p:spPr>
        <p:txBody>
          <a:bodyPr/>
          <a:lstStyle/>
          <a:p>
            <a:pPr eaLnBrk="1" hangingPunct="1">
              <a:defRP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1215-6018-4F4B-BAFA-733AD08F30D0}"/>
              </a:ext>
            </a:extLst>
          </p:cNvPr>
          <p:cNvSpPr>
            <a:spLocks noGrp="1"/>
          </p:cNvSpPr>
          <p:nvPr>
            <p:ph type="title"/>
          </p:nvPr>
        </p:nvSpPr>
        <p:spPr/>
        <p:txBody>
          <a:bodyPr/>
          <a:lstStyle/>
          <a:p>
            <a:r>
              <a:rPr lang="en-GB" dirty="0"/>
              <a:t>Pensions</a:t>
            </a:r>
          </a:p>
        </p:txBody>
      </p:sp>
      <p:pic>
        <p:nvPicPr>
          <p:cNvPr id="6" name="Content Placeholder 5">
            <a:extLst>
              <a:ext uri="{FF2B5EF4-FFF2-40B4-BE49-F238E27FC236}">
                <a16:creationId xmlns:a16="http://schemas.microsoft.com/office/drawing/2014/main" id="{82616329-90F7-4082-99F3-BA93805BB4CF}"/>
              </a:ext>
            </a:extLst>
          </p:cNvPr>
          <p:cNvPicPr>
            <a:picLocks noGrp="1" noChangeAspect="1"/>
          </p:cNvPicPr>
          <p:nvPr>
            <p:ph idx="1"/>
          </p:nvPr>
        </p:nvPicPr>
        <p:blipFill>
          <a:blip r:embed="rId3"/>
          <a:stretch>
            <a:fillRect/>
          </a:stretch>
        </p:blipFill>
        <p:spPr>
          <a:xfrm>
            <a:off x="2590800" y="2204864"/>
            <a:ext cx="3889917" cy="2880320"/>
          </a:xfrm>
          <a:prstGeom prst="rect">
            <a:avLst/>
          </a:prstGeom>
        </p:spPr>
      </p:pic>
      <p:sp>
        <p:nvSpPr>
          <p:cNvPr id="4" name="Date Placeholder 3">
            <a:extLst>
              <a:ext uri="{FF2B5EF4-FFF2-40B4-BE49-F238E27FC236}">
                <a16:creationId xmlns:a16="http://schemas.microsoft.com/office/drawing/2014/main" id="{533C4497-29B4-412E-AF06-FFD3F394E8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1C6DBB68-5242-4F90-B1AE-2EE4E4B7D7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2231040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9047753F-A397-4280-B0D1-D9DBFBBD556A}"/>
              </a:ext>
            </a:extLst>
          </p:cNvPr>
          <p:cNvSpPr>
            <a:spLocks noGrp="1" noChangeArrowheads="1"/>
          </p:cNvSpPr>
          <p:nvPr>
            <p:ph idx="1"/>
          </p:nvPr>
        </p:nvSpPr>
        <p:spPr>
          <a:xfrm>
            <a:off x="250825" y="1628775"/>
            <a:ext cx="8435975" cy="4525963"/>
          </a:xfrm>
        </p:spPr>
        <p:txBody>
          <a:bodyPr/>
          <a:lstStyle/>
          <a:p>
            <a:pPr marL="109538" indent="0">
              <a:spcAft>
                <a:spcPct val="0"/>
              </a:spcAft>
              <a:buFont typeface="Wingdings" panose="05000000000000000000" pitchFamily="2" charset="2"/>
              <a:buNone/>
              <a:defRPr/>
            </a:pPr>
            <a:r>
              <a:rPr lang="en-GB" altLang="en-US" sz="2400" dirty="0">
                <a:solidFill>
                  <a:srgbClr val="0000FF"/>
                </a:solidFill>
              </a:rPr>
              <a:t>Key points in relation to urgency:</a:t>
            </a:r>
          </a:p>
          <a:p>
            <a:pPr marL="566738">
              <a:spcAft>
                <a:spcPct val="0"/>
              </a:spcAft>
              <a:defRPr/>
            </a:pPr>
            <a:r>
              <a:rPr lang="en-GB" altLang="en-US" sz="2400" i="1" dirty="0">
                <a:solidFill>
                  <a:srgbClr val="0000FF"/>
                </a:solidFill>
              </a:rPr>
              <a:t>“the EU directives do not contain procedural constraints</a:t>
            </a:r>
            <a:r>
              <a:rPr lang="en-GB" altLang="en-US" sz="2400" dirty="0">
                <a:solidFill>
                  <a:srgbClr val="0000FF"/>
                </a:solidFill>
              </a:rPr>
              <a:t>”</a:t>
            </a:r>
          </a:p>
          <a:p>
            <a:pPr marL="566738">
              <a:spcAft>
                <a:spcPct val="0"/>
              </a:spcAft>
              <a:defRPr/>
            </a:pPr>
            <a:endParaRPr lang="en-GB" altLang="en-US" sz="2400" dirty="0">
              <a:solidFill>
                <a:srgbClr val="0000FF"/>
              </a:solidFill>
            </a:endParaRPr>
          </a:p>
          <a:p>
            <a:pPr marL="566738">
              <a:spcAft>
                <a:spcPct val="0"/>
              </a:spcAft>
              <a:defRPr/>
            </a:pPr>
            <a:r>
              <a:rPr lang="en-GB" altLang="en-US" sz="2400" i="1" dirty="0">
                <a:solidFill>
                  <a:srgbClr val="0000FF"/>
                </a:solidFill>
              </a:rPr>
              <a:t>“public buyers may negotiate directly”</a:t>
            </a:r>
          </a:p>
          <a:p>
            <a:pPr marL="566738">
              <a:spcAft>
                <a:spcPct val="0"/>
              </a:spcAft>
              <a:defRPr/>
            </a:pPr>
            <a:endParaRPr lang="en-GB" altLang="en-US" sz="2400" i="1" dirty="0">
              <a:solidFill>
                <a:srgbClr val="0000FF"/>
              </a:solidFill>
            </a:endParaRPr>
          </a:p>
          <a:p>
            <a:pPr marL="566738">
              <a:spcAft>
                <a:spcPct val="0"/>
              </a:spcAft>
              <a:defRPr/>
            </a:pPr>
            <a:r>
              <a:rPr lang="en-GB" altLang="en-US" sz="2400" i="1" dirty="0">
                <a:solidFill>
                  <a:srgbClr val="0000FF"/>
                </a:solidFill>
              </a:rPr>
              <a:t>“there are no publication requirements, no time limits, no minimum number of candidates …or other procedural requirements”</a:t>
            </a:r>
          </a:p>
          <a:p>
            <a:pPr marL="566738">
              <a:spcAft>
                <a:spcPct val="0"/>
              </a:spcAft>
              <a:defRPr/>
            </a:pPr>
            <a:endParaRPr lang="en-GB" altLang="en-US" sz="2400" i="1" dirty="0">
              <a:solidFill>
                <a:srgbClr val="0000FF"/>
              </a:solidFill>
            </a:endParaRPr>
          </a:p>
          <a:p>
            <a:pPr marL="566738">
              <a:spcAft>
                <a:spcPct val="0"/>
              </a:spcAft>
              <a:defRPr/>
            </a:pPr>
            <a:r>
              <a:rPr lang="en-GB" altLang="en-US" sz="2400" i="1" dirty="0">
                <a:solidFill>
                  <a:srgbClr val="0000FF"/>
                </a:solidFill>
              </a:rPr>
              <a:t>“public buyers may also ….contact potential contractors in and outside the EU by phone, e-mail or in person”</a:t>
            </a:r>
            <a:endParaRPr lang="en-GB" altLang="en-US" sz="2400" dirty="0">
              <a:solidFill>
                <a:srgbClr val="0000FF"/>
              </a:solidFill>
            </a:endParaRPr>
          </a:p>
          <a:p>
            <a:pPr marL="812610" lvl="1">
              <a:defRPr/>
            </a:pPr>
            <a:endParaRPr lang="en-GB" altLang="en-US" dirty="0">
              <a:solidFill>
                <a:srgbClr val="0000FF"/>
              </a:solidFill>
            </a:endParaRPr>
          </a:p>
        </p:txBody>
      </p:sp>
      <p:sp>
        <p:nvSpPr>
          <p:cNvPr id="15363" name="Date Placeholder 1">
            <a:extLst>
              <a:ext uri="{FF2B5EF4-FFF2-40B4-BE49-F238E27FC236}">
                <a16:creationId xmlns:a16="http://schemas.microsoft.com/office/drawing/2014/main" id="{D8B7AF58-6DE2-427A-9516-FADC7F1D094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5B4C2A8-EAF9-4865-8E42-CF16FD854ED3}"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5364" name="Slide Number Placeholder 2">
            <a:extLst>
              <a:ext uri="{FF2B5EF4-FFF2-40B4-BE49-F238E27FC236}">
                <a16:creationId xmlns:a16="http://schemas.microsoft.com/office/drawing/2014/main" id="{91E8A9FF-1EBA-4FB5-9FA9-88B47ED73A9A}"/>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40</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DC785504-05C7-4EE2-8E34-C5148FC51F86}"/>
              </a:ext>
            </a:extLst>
          </p:cNvPr>
          <p:cNvSpPr>
            <a:spLocks noGrp="1"/>
          </p:cNvSpPr>
          <p:nvPr>
            <p:ph type="title"/>
          </p:nvPr>
        </p:nvSpPr>
        <p:spPr>
          <a:xfrm>
            <a:off x="250825" y="115888"/>
            <a:ext cx="7561263" cy="1143000"/>
          </a:xfrm>
        </p:spPr>
        <p:txBody>
          <a:bodyPr/>
          <a:lstStyle/>
          <a:p>
            <a:pPr eaLnBrk="1" hangingPunct="1">
              <a:defRPr/>
            </a:pP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A2252E05-2AB7-4990-B19E-64C3B08ACA9C}"/>
              </a:ext>
            </a:extLst>
          </p:cNvPr>
          <p:cNvSpPr>
            <a:spLocks noGrp="1"/>
          </p:cNvSpPr>
          <p:nvPr>
            <p:ph idx="1"/>
          </p:nvPr>
        </p:nvSpPr>
        <p:spPr>
          <a:xfrm>
            <a:off x="250825" y="1628775"/>
            <a:ext cx="8435975" cy="4525963"/>
          </a:xfrm>
        </p:spPr>
        <p:txBody>
          <a:bodyPr/>
          <a:lstStyle/>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COVID-19:</a:t>
            </a:r>
          </a:p>
          <a:p>
            <a:pPr marL="566738">
              <a:spcAft>
                <a:spcPct val="0"/>
              </a:spcAft>
            </a:pPr>
            <a:endParaRPr lang="en-GB" altLang="en-US" sz="2400">
              <a:solidFill>
                <a:srgbClr val="0000FF"/>
              </a:solidFill>
            </a:endParaRPr>
          </a:p>
          <a:p>
            <a:pPr marL="811213" lvl="1">
              <a:spcBef>
                <a:spcPts val="325"/>
              </a:spcBef>
            </a:pPr>
            <a:r>
              <a:rPr lang="en-GB" altLang="en-US">
                <a:solidFill>
                  <a:srgbClr val="0000FF"/>
                </a:solidFill>
              </a:rPr>
              <a:t>Events and hospital/ health institution needs must be considered unforeseeable</a:t>
            </a:r>
          </a:p>
          <a:p>
            <a:pPr marL="811213" lvl="1">
              <a:spcBef>
                <a:spcPts val="325"/>
              </a:spcBef>
            </a:pPr>
            <a:endParaRPr lang="en-GB" altLang="en-US" i="1">
              <a:solidFill>
                <a:srgbClr val="0000FF"/>
              </a:solidFill>
            </a:endParaRPr>
          </a:p>
          <a:p>
            <a:pPr marL="811213" lvl="1">
              <a:spcBef>
                <a:spcPts val="325"/>
              </a:spcBef>
            </a:pPr>
            <a:r>
              <a:rPr lang="en-GB" altLang="en-US">
                <a:solidFill>
                  <a:srgbClr val="0000FF"/>
                </a:solidFill>
              </a:rPr>
              <a:t>Likely to mean accelerated deadlines are too long</a:t>
            </a:r>
          </a:p>
          <a:p>
            <a:pPr marL="811213" lvl="1">
              <a:spcBef>
                <a:spcPts val="325"/>
              </a:spcBef>
            </a:pPr>
            <a:endParaRPr lang="en-GB" altLang="en-US" i="1">
              <a:solidFill>
                <a:srgbClr val="0000FF"/>
              </a:solidFill>
            </a:endParaRPr>
          </a:p>
          <a:p>
            <a:pPr marL="811213" lvl="1">
              <a:spcBef>
                <a:spcPts val="325"/>
              </a:spcBef>
            </a:pPr>
            <a:r>
              <a:rPr lang="en-GB" altLang="en-US">
                <a:solidFill>
                  <a:srgbClr val="0000FF"/>
                </a:solidFill>
              </a:rPr>
              <a:t>For immediate needs of hospitals and health institutions, causal link cannot reasonably be doubted</a:t>
            </a:r>
          </a:p>
        </p:txBody>
      </p:sp>
      <p:sp>
        <p:nvSpPr>
          <p:cNvPr id="16387" name="Date Placeholder 1">
            <a:extLst>
              <a:ext uri="{FF2B5EF4-FFF2-40B4-BE49-F238E27FC236}">
                <a16:creationId xmlns:a16="http://schemas.microsoft.com/office/drawing/2014/main" id="{7C0B08C3-7F3A-4603-B576-71E95D431E9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865B14F-D82C-42F3-B72E-64FD47F5778E}"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6388" name="Slide Number Placeholder 2">
            <a:extLst>
              <a:ext uri="{FF2B5EF4-FFF2-40B4-BE49-F238E27FC236}">
                <a16:creationId xmlns:a16="http://schemas.microsoft.com/office/drawing/2014/main" id="{04F019B4-A3DA-4C4F-8518-EA258FA7E85F}"/>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41</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15975CBF-9370-4728-9170-BD3334DA1A27}"/>
              </a:ext>
            </a:extLst>
          </p:cNvPr>
          <p:cNvSpPr>
            <a:spLocks noGrp="1"/>
          </p:cNvSpPr>
          <p:nvPr>
            <p:ph type="title"/>
          </p:nvPr>
        </p:nvSpPr>
        <p:spPr>
          <a:xfrm>
            <a:off x="250825" y="115888"/>
            <a:ext cx="7561263" cy="1143000"/>
          </a:xfrm>
        </p:spPr>
        <p:txBody>
          <a:bodyPr/>
          <a:lstStyle/>
          <a:p>
            <a:pPr eaLnBrk="1" hangingPunct="1">
              <a:defRPr/>
            </a:pP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57567314-B53D-45C8-B435-63BF7F9771AF}"/>
              </a:ext>
            </a:extLst>
          </p:cNvPr>
          <p:cNvSpPr>
            <a:spLocks noGrp="1"/>
          </p:cNvSpPr>
          <p:nvPr>
            <p:ph idx="1"/>
          </p:nvPr>
        </p:nvSpPr>
        <p:spPr>
          <a:xfrm>
            <a:off x="250825" y="1628775"/>
            <a:ext cx="8435975" cy="4525963"/>
          </a:xfrm>
        </p:spPr>
        <p:txBody>
          <a:bodyPr/>
          <a:lstStyle/>
          <a:p>
            <a:pPr marL="109538" indent="0">
              <a:spcAft>
                <a:spcPct val="0"/>
              </a:spcAft>
              <a:buFont typeface="Wingdings" panose="05000000000000000000" pitchFamily="2" charset="2"/>
              <a:buNone/>
              <a:defRPr/>
            </a:pPr>
            <a:r>
              <a:rPr lang="en-GB" altLang="en-US" sz="2400" dirty="0">
                <a:solidFill>
                  <a:srgbClr val="0000FF"/>
                </a:solidFill>
              </a:rPr>
              <a:t>BUT:</a:t>
            </a:r>
          </a:p>
          <a:p>
            <a:pPr marL="566738">
              <a:spcAft>
                <a:spcPct val="0"/>
              </a:spcAft>
              <a:defRPr/>
            </a:pPr>
            <a:r>
              <a:rPr lang="en-GB" altLang="en-US" sz="2400" dirty="0">
                <a:solidFill>
                  <a:srgbClr val="0000FF"/>
                </a:solidFill>
              </a:rPr>
              <a:t>The urgency has to mean the deadlines for accelerated procedures are too long</a:t>
            </a:r>
          </a:p>
          <a:p>
            <a:pPr marL="109538" indent="0">
              <a:spcAft>
                <a:spcPct val="0"/>
              </a:spcAft>
              <a:buFont typeface="Wingdings" panose="05000000000000000000" pitchFamily="2" charset="2"/>
              <a:buNone/>
              <a:defRPr/>
            </a:pPr>
            <a:endParaRPr lang="en-GB" altLang="en-US" sz="2400" dirty="0">
              <a:solidFill>
                <a:srgbClr val="0000FF"/>
              </a:solidFill>
            </a:endParaRPr>
          </a:p>
          <a:p>
            <a:pPr marL="566738">
              <a:spcAft>
                <a:spcPct val="0"/>
              </a:spcAft>
              <a:defRPr/>
            </a:pPr>
            <a:r>
              <a:rPr lang="en-GB" altLang="en-US" sz="2400" dirty="0">
                <a:solidFill>
                  <a:srgbClr val="0000FF"/>
                </a:solidFill>
              </a:rPr>
              <a:t>A CA can negotiate with contractors but a direct award to a pre-selected contractor remains the exception, applicable only if only one undertaking is able to deliver within the technical and time constraints</a:t>
            </a:r>
          </a:p>
          <a:p>
            <a:pPr marL="109538" indent="0">
              <a:spcAft>
                <a:spcPct val="0"/>
              </a:spcAft>
              <a:buFont typeface="Wingdings" panose="05000000000000000000" pitchFamily="2" charset="2"/>
              <a:buNone/>
              <a:defRPr/>
            </a:pPr>
            <a:endParaRPr lang="en-GB" altLang="en-US" sz="2400" dirty="0">
              <a:solidFill>
                <a:srgbClr val="0000FF"/>
              </a:solidFill>
            </a:endParaRPr>
          </a:p>
          <a:p>
            <a:pPr marL="566738">
              <a:spcAft>
                <a:spcPct val="0"/>
              </a:spcAft>
              <a:defRPr/>
            </a:pPr>
            <a:r>
              <a:rPr lang="en-GB" altLang="en-US" sz="2400" dirty="0">
                <a:solidFill>
                  <a:srgbClr val="0000FF"/>
                </a:solidFill>
              </a:rPr>
              <a:t>This procedure can only be used to meet immediate needs/ cover the gap until more stable solutions are found</a:t>
            </a:r>
          </a:p>
          <a:p>
            <a:pPr marL="566738">
              <a:spcAft>
                <a:spcPct val="0"/>
              </a:spcAft>
              <a:defRPr/>
            </a:pPr>
            <a:endParaRPr lang="en-GB" altLang="en-US" sz="2400" dirty="0">
              <a:solidFill>
                <a:srgbClr val="0000FF"/>
              </a:solidFill>
            </a:endParaRPr>
          </a:p>
          <a:p>
            <a:pPr marL="811213" lvl="1">
              <a:spcBef>
                <a:spcPts val="325"/>
              </a:spcBef>
              <a:defRPr/>
            </a:pPr>
            <a:endParaRPr lang="en-GB" altLang="en-US" dirty="0">
              <a:solidFill>
                <a:srgbClr val="0000FF"/>
              </a:solidFill>
            </a:endParaRPr>
          </a:p>
        </p:txBody>
      </p:sp>
      <p:sp>
        <p:nvSpPr>
          <p:cNvPr id="17411" name="Date Placeholder 1">
            <a:extLst>
              <a:ext uri="{FF2B5EF4-FFF2-40B4-BE49-F238E27FC236}">
                <a16:creationId xmlns:a16="http://schemas.microsoft.com/office/drawing/2014/main" id="{271275E2-8BA9-4FC0-8267-AD2E950D74E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1DF6F06-4F3D-4083-9871-89885056FB0D}"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7412" name="Slide Number Placeholder 2">
            <a:extLst>
              <a:ext uri="{FF2B5EF4-FFF2-40B4-BE49-F238E27FC236}">
                <a16:creationId xmlns:a16="http://schemas.microsoft.com/office/drawing/2014/main" id="{ADDCDB06-8F05-4220-B4C3-7F8CB21F5A67}"/>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42</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951B90DB-1311-4DA3-845B-93F33D70A155}"/>
              </a:ext>
            </a:extLst>
          </p:cNvPr>
          <p:cNvSpPr>
            <a:spLocks noGrp="1"/>
          </p:cNvSpPr>
          <p:nvPr>
            <p:ph type="title"/>
          </p:nvPr>
        </p:nvSpPr>
        <p:spPr>
          <a:xfrm>
            <a:off x="250825" y="115888"/>
            <a:ext cx="7561263" cy="1143000"/>
          </a:xfrm>
        </p:spPr>
        <p:txBody>
          <a:bodyPr/>
          <a:lstStyle/>
          <a:p>
            <a:pPr eaLnBrk="1" hangingPunct="1">
              <a:defRPr/>
            </a:pP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42A981F3-6E7B-4B06-9F22-CEFCD922FF5B}"/>
              </a:ext>
            </a:extLst>
          </p:cNvPr>
          <p:cNvSpPr>
            <a:spLocks noGrp="1" noChangeArrowheads="1"/>
          </p:cNvSpPr>
          <p:nvPr>
            <p:ph idx="1"/>
          </p:nvPr>
        </p:nvSpPr>
        <p:spPr>
          <a:xfrm>
            <a:off x="250825" y="1600200"/>
            <a:ext cx="8435975" cy="4525963"/>
          </a:xfrm>
        </p:spPr>
        <p:txBody>
          <a:bodyPr/>
          <a:lstStyle/>
          <a:p>
            <a:pPr marL="109538" indent="0">
              <a:spcAft>
                <a:spcPct val="0"/>
              </a:spcAft>
              <a:buFont typeface="Wingdings" panose="05000000000000000000" pitchFamily="2" charset="2"/>
              <a:buNone/>
              <a:defRPr/>
            </a:pPr>
            <a:r>
              <a:rPr lang="en-GB" altLang="en-US" sz="2400" dirty="0">
                <a:solidFill>
                  <a:srgbClr val="0000FF"/>
                </a:solidFill>
              </a:rPr>
              <a:t>Options:</a:t>
            </a:r>
          </a:p>
          <a:p>
            <a:pPr marL="566738">
              <a:spcAft>
                <a:spcPct val="0"/>
              </a:spcAft>
              <a:defRPr/>
            </a:pPr>
            <a:r>
              <a:rPr lang="en-GB" altLang="en-US" sz="2400" dirty="0">
                <a:solidFill>
                  <a:srgbClr val="0000FF"/>
                </a:solidFill>
              </a:rPr>
              <a:t>Direct awards:</a:t>
            </a:r>
          </a:p>
          <a:p>
            <a:pPr marL="566738">
              <a:spcAft>
                <a:spcPct val="0"/>
              </a:spcAft>
              <a:defRPr/>
            </a:pPr>
            <a:endParaRPr lang="en-GB" altLang="en-US" sz="2400" dirty="0">
              <a:solidFill>
                <a:srgbClr val="0000FF"/>
              </a:solidFill>
            </a:endParaRPr>
          </a:p>
          <a:p>
            <a:pPr marL="812610" lvl="1">
              <a:defRPr/>
            </a:pPr>
            <a:r>
              <a:rPr lang="en-GB" altLang="en-US" dirty="0">
                <a:solidFill>
                  <a:srgbClr val="0000FF"/>
                </a:solidFill>
              </a:rPr>
              <a:t>Extreme urgency (Reg 32(2)(c))</a:t>
            </a:r>
          </a:p>
          <a:p>
            <a:pPr marL="536385" lvl="1" indent="0">
              <a:buFont typeface="Arial" panose="020B0604020202020204" pitchFamily="34" charset="0"/>
              <a:buNone/>
              <a:defRPr/>
            </a:pPr>
            <a:endParaRPr lang="en-GB" altLang="en-US" dirty="0">
              <a:solidFill>
                <a:srgbClr val="0000FF"/>
              </a:solidFill>
            </a:endParaRPr>
          </a:p>
          <a:p>
            <a:pPr marL="812610" lvl="1">
              <a:defRPr/>
            </a:pPr>
            <a:r>
              <a:rPr lang="en-GB" altLang="en-US" dirty="0">
                <a:solidFill>
                  <a:srgbClr val="0000FF"/>
                </a:solidFill>
              </a:rPr>
              <a:t>Absence of competition and protection of exclusive rights (Reg 32(2)(b))</a:t>
            </a:r>
          </a:p>
          <a:p>
            <a:pPr marL="109538" indent="0">
              <a:spcAft>
                <a:spcPct val="0"/>
              </a:spcAft>
              <a:buFont typeface="Wingdings" panose="05000000000000000000" pitchFamily="2" charset="2"/>
              <a:buNone/>
              <a:defRPr/>
            </a:pPr>
            <a:endParaRPr lang="en-GB" altLang="en-US" sz="2400" dirty="0">
              <a:solidFill>
                <a:srgbClr val="0000FF"/>
              </a:solidFill>
            </a:endParaRPr>
          </a:p>
          <a:p>
            <a:pPr marL="566738">
              <a:spcAft>
                <a:spcPct val="0"/>
              </a:spcAft>
              <a:defRPr/>
            </a:pPr>
            <a:r>
              <a:rPr lang="en-GB" altLang="en-US" sz="2400" dirty="0">
                <a:solidFill>
                  <a:srgbClr val="0000FF"/>
                </a:solidFill>
              </a:rPr>
              <a:t>Call off from frameworks</a:t>
            </a:r>
          </a:p>
          <a:p>
            <a:pPr marL="566738">
              <a:spcAft>
                <a:spcPct val="0"/>
              </a:spcAft>
              <a:defRPr/>
            </a:pPr>
            <a:endParaRPr lang="en-GB" altLang="en-US" sz="2400" dirty="0">
              <a:solidFill>
                <a:srgbClr val="0000FF"/>
              </a:solidFill>
            </a:endParaRPr>
          </a:p>
          <a:p>
            <a:pPr marL="109538" indent="0">
              <a:spcAft>
                <a:spcPct val="0"/>
              </a:spcAft>
              <a:buFont typeface="Wingdings" panose="05000000000000000000" pitchFamily="2" charset="2"/>
              <a:buNone/>
              <a:defRPr/>
            </a:pPr>
            <a:endParaRPr lang="en-GB" altLang="en-US" dirty="0">
              <a:solidFill>
                <a:srgbClr val="0000FF"/>
              </a:solidFill>
            </a:endParaRPr>
          </a:p>
          <a:p>
            <a:pPr marL="566738">
              <a:spcAft>
                <a:spcPct val="0"/>
              </a:spcAft>
              <a:defRPr/>
            </a:pPr>
            <a:endParaRPr lang="en-GB" altLang="en-US" i="1" dirty="0">
              <a:solidFill>
                <a:srgbClr val="0000FF"/>
              </a:solidFill>
            </a:endParaRPr>
          </a:p>
          <a:p>
            <a:pPr marL="566738">
              <a:spcAft>
                <a:spcPct val="0"/>
              </a:spcAft>
              <a:defRPr/>
            </a:pPr>
            <a:endParaRPr lang="en-GB" altLang="en-US" sz="2400" dirty="0">
              <a:solidFill>
                <a:srgbClr val="0000FF"/>
              </a:solidFill>
            </a:endParaRPr>
          </a:p>
          <a:p>
            <a:pPr marL="812610" lvl="1">
              <a:defRPr/>
            </a:pPr>
            <a:endParaRPr lang="en-GB" altLang="en-US" dirty="0">
              <a:solidFill>
                <a:srgbClr val="0000FF"/>
              </a:solidFill>
            </a:endParaRPr>
          </a:p>
        </p:txBody>
      </p:sp>
      <p:sp>
        <p:nvSpPr>
          <p:cNvPr id="19459" name="Date Placeholder 1">
            <a:extLst>
              <a:ext uri="{FF2B5EF4-FFF2-40B4-BE49-F238E27FC236}">
                <a16:creationId xmlns:a16="http://schemas.microsoft.com/office/drawing/2014/main" id="{3E97AB46-3664-44A7-B412-164135C0B06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EC4BB94-20C6-42A7-9291-E9F00437722D}"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19460" name="Slide Number Placeholder 2">
            <a:extLst>
              <a:ext uri="{FF2B5EF4-FFF2-40B4-BE49-F238E27FC236}">
                <a16:creationId xmlns:a16="http://schemas.microsoft.com/office/drawing/2014/main" id="{F3D3A59E-B2C2-4765-839E-2F3A18521CB5}"/>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43</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DF64A184-CF27-4D40-A022-1B942C924517}"/>
              </a:ext>
            </a:extLst>
          </p:cNvPr>
          <p:cNvSpPr>
            <a:spLocks noGrp="1"/>
          </p:cNvSpPr>
          <p:nvPr>
            <p:ph type="title"/>
          </p:nvPr>
        </p:nvSpPr>
        <p:spPr>
          <a:xfrm>
            <a:off x="250825" y="115888"/>
            <a:ext cx="7561263" cy="1143000"/>
          </a:xfrm>
        </p:spPr>
        <p:txBody>
          <a:bodyPr/>
          <a:lstStyle/>
          <a:p>
            <a:pPr eaLnBrk="1" hangingPunct="1">
              <a:defRPr/>
            </a:pPr>
            <a:r>
              <a:rPr lang="en-GB" dirty="0"/>
              <a:t>Cabinet Office guidance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410C7B7A-09D2-4497-9C4F-53A0CC86D0B9}"/>
              </a:ext>
            </a:extLst>
          </p:cNvPr>
          <p:cNvSpPr>
            <a:spLocks noGrp="1" noChangeArrowheads="1"/>
          </p:cNvSpPr>
          <p:nvPr>
            <p:ph idx="1"/>
          </p:nvPr>
        </p:nvSpPr>
        <p:spPr>
          <a:xfrm>
            <a:off x="250825" y="1600200"/>
            <a:ext cx="8435975" cy="4525963"/>
          </a:xfrm>
        </p:spPr>
        <p:txBody>
          <a:bodyPr/>
          <a:lstStyle/>
          <a:p>
            <a:pPr marL="566738">
              <a:spcAft>
                <a:spcPct val="0"/>
              </a:spcAft>
              <a:defRPr/>
            </a:pPr>
            <a:endParaRPr lang="en-GB" altLang="en-US" sz="2400" dirty="0">
              <a:solidFill>
                <a:srgbClr val="0000FF"/>
              </a:solidFill>
            </a:endParaRPr>
          </a:p>
          <a:p>
            <a:pPr marL="566738">
              <a:spcAft>
                <a:spcPct val="0"/>
              </a:spcAft>
              <a:defRPr/>
            </a:pPr>
            <a:r>
              <a:rPr lang="en-GB" altLang="en-US" sz="2400" dirty="0">
                <a:solidFill>
                  <a:srgbClr val="0000FF"/>
                </a:solidFill>
              </a:rPr>
              <a:t>Accelerated procedures</a:t>
            </a:r>
          </a:p>
          <a:p>
            <a:pPr marL="109538" indent="0">
              <a:spcAft>
                <a:spcPct val="0"/>
              </a:spcAft>
              <a:buFont typeface="Wingdings" panose="05000000000000000000" pitchFamily="2" charset="2"/>
              <a:buNone/>
              <a:defRPr/>
            </a:pPr>
            <a:endParaRPr lang="en-GB" altLang="en-US" sz="2400" dirty="0">
              <a:solidFill>
                <a:srgbClr val="0000FF"/>
              </a:solidFill>
            </a:endParaRPr>
          </a:p>
          <a:p>
            <a:pPr marL="566738">
              <a:spcAft>
                <a:spcPct val="0"/>
              </a:spcAft>
              <a:defRPr/>
            </a:pPr>
            <a:r>
              <a:rPr lang="en-GB" altLang="en-US" sz="2400" dirty="0">
                <a:solidFill>
                  <a:srgbClr val="0000FF"/>
                </a:solidFill>
              </a:rPr>
              <a:t>Contract extensions (Reg 72) e.g. unforeseeable circumstances</a:t>
            </a:r>
          </a:p>
          <a:p>
            <a:pPr marL="109538" indent="0">
              <a:spcAft>
                <a:spcPct val="0"/>
              </a:spcAft>
              <a:buFont typeface="Wingdings" panose="05000000000000000000" pitchFamily="2" charset="2"/>
              <a:buNone/>
              <a:defRPr/>
            </a:pPr>
            <a:endParaRPr lang="en-GB" altLang="en-US" sz="2400" dirty="0">
              <a:solidFill>
                <a:srgbClr val="0000FF"/>
              </a:solidFill>
            </a:endParaRPr>
          </a:p>
          <a:p>
            <a:pPr marL="812610" lvl="1">
              <a:defRPr/>
            </a:pPr>
            <a:r>
              <a:rPr lang="en-GB" altLang="en-US" dirty="0">
                <a:solidFill>
                  <a:srgbClr val="0000FF"/>
                </a:solidFill>
              </a:rPr>
              <a:t>Limited to what is absolutely necessary</a:t>
            </a:r>
          </a:p>
          <a:p>
            <a:pPr marL="812610" lvl="1">
              <a:defRPr/>
            </a:pPr>
            <a:r>
              <a:rPr lang="en-GB" altLang="en-US" dirty="0">
                <a:solidFill>
                  <a:srgbClr val="0000FF"/>
                </a:solidFill>
              </a:rPr>
              <a:t>Linked to specific facts (e.g. staff diverted or ill)</a:t>
            </a:r>
          </a:p>
          <a:p>
            <a:pPr marL="812610" lvl="1">
              <a:defRPr/>
            </a:pPr>
            <a:r>
              <a:rPr lang="en-GB" altLang="en-US" dirty="0">
                <a:solidFill>
                  <a:srgbClr val="0000FF"/>
                </a:solidFill>
              </a:rPr>
              <a:t>Consider limiting duration and scope of modification</a:t>
            </a:r>
          </a:p>
          <a:p>
            <a:pPr marL="812610" lvl="1">
              <a:defRPr/>
            </a:pPr>
            <a:r>
              <a:rPr lang="en-GB" altLang="en-US" dirty="0">
                <a:solidFill>
                  <a:srgbClr val="0000FF"/>
                </a:solidFill>
              </a:rPr>
              <a:t>Multiple modifications are permissible</a:t>
            </a:r>
          </a:p>
          <a:p>
            <a:pPr marL="566738">
              <a:spcAft>
                <a:spcPct val="0"/>
              </a:spcAft>
              <a:defRPr/>
            </a:pPr>
            <a:endParaRPr lang="en-GB" altLang="en-US" sz="2400" i="1" dirty="0">
              <a:solidFill>
                <a:srgbClr val="0000FF"/>
              </a:solidFill>
            </a:endParaRPr>
          </a:p>
          <a:p>
            <a:pPr marL="566738">
              <a:spcAft>
                <a:spcPct val="0"/>
              </a:spcAft>
              <a:defRPr/>
            </a:pPr>
            <a:endParaRPr lang="en-GB" altLang="en-US" sz="2400" dirty="0">
              <a:solidFill>
                <a:srgbClr val="0000FF"/>
              </a:solidFill>
            </a:endParaRPr>
          </a:p>
          <a:p>
            <a:pPr marL="812610" lvl="1">
              <a:defRPr/>
            </a:pPr>
            <a:endParaRPr lang="en-GB" altLang="en-US" dirty="0">
              <a:solidFill>
                <a:srgbClr val="0000FF"/>
              </a:solidFill>
            </a:endParaRPr>
          </a:p>
        </p:txBody>
      </p:sp>
      <p:sp>
        <p:nvSpPr>
          <p:cNvPr id="20483" name="Date Placeholder 1">
            <a:extLst>
              <a:ext uri="{FF2B5EF4-FFF2-40B4-BE49-F238E27FC236}">
                <a16:creationId xmlns:a16="http://schemas.microsoft.com/office/drawing/2014/main" id="{A4587650-2BF0-4F5B-9B94-F0CEA30E970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B5FC02E-86F2-4670-9EEB-B8A74B1387E0}"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20484" name="Slide Number Placeholder 2">
            <a:extLst>
              <a:ext uri="{FF2B5EF4-FFF2-40B4-BE49-F238E27FC236}">
                <a16:creationId xmlns:a16="http://schemas.microsoft.com/office/drawing/2014/main" id="{8CC93267-1459-4A83-8BD0-DEE3D4445396}"/>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44</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B45EC735-0C44-44F1-BBF2-43916A558B99}"/>
              </a:ext>
            </a:extLst>
          </p:cNvPr>
          <p:cNvSpPr>
            <a:spLocks noGrp="1"/>
          </p:cNvSpPr>
          <p:nvPr>
            <p:ph type="title"/>
          </p:nvPr>
        </p:nvSpPr>
        <p:spPr>
          <a:xfrm>
            <a:off x="250825" y="115888"/>
            <a:ext cx="7561263" cy="1143000"/>
          </a:xfrm>
        </p:spPr>
        <p:txBody>
          <a:bodyPr/>
          <a:lstStyle/>
          <a:p>
            <a:pPr eaLnBrk="1" hangingPunct="1">
              <a:defRPr/>
            </a:pP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20212BB5-0997-4BF6-8D94-89A06D21ED8F}"/>
              </a:ext>
            </a:extLst>
          </p:cNvPr>
          <p:cNvSpPr>
            <a:spLocks noGrp="1"/>
          </p:cNvSpPr>
          <p:nvPr>
            <p:ph idx="1"/>
          </p:nvPr>
        </p:nvSpPr>
        <p:spPr>
          <a:xfrm>
            <a:off x="250825" y="1600200"/>
            <a:ext cx="8435975" cy="4525963"/>
          </a:xfrm>
        </p:spPr>
        <p:txBody>
          <a:bodyPr/>
          <a:lstStyle/>
          <a:p>
            <a:pPr marL="566738">
              <a:spcAft>
                <a:spcPct val="0"/>
              </a:spcAft>
            </a:pPr>
            <a:r>
              <a:rPr lang="en-GB" altLang="en-US" sz="2400">
                <a:solidFill>
                  <a:srgbClr val="0000FF"/>
                </a:solidFill>
              </a:rPr>
              <a:t>Challenges to COVID-19 procurements?</a:t>
            </a:r>
          </a:p>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What does lawful look like?</a:t>
            </a:r>
          </a:p>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Applicability of urgent solutions to future requirements - second wave, future proofing?</a:t>
            </a:r>
          </a:p>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Need for expedition</a:t>
            </a:r>
          </a:p>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Challenges to other procurements?</a:t>
            </a:r>
          </a:p>
          <a:p>
            <a:pPr marL="566738">
              <a:spcAft>
                <a:spcPct val="0"/>
              </a:spcAft>
            </a:pPr>
            <a:endParaRPr lang="en-GB" altLang="en-US" sz="2400">
              <a:solidFill>
                <a:srgbClr val="0000FF"/>
              </a:solidFill>
            </a:endParaRPr>
          </a:p>
          <a:p>
            <a:pPr marL="566738">
              <a:spcAft>
                <a:spcPct val="0"/>
              </a:spcAft>
            </a:pPr>
            <a:endParaRPr lang="en-GB" altLang="en-US">
              <a:solidFill>
                <a:srgbClr val="0000FF"/>
              </a:solidFill>
            </a:endParaRPr>
          </a:p>
          <a:p>
            <a:pPr marL="566738">
              <a:spcAft>
                <a:spcPct val="0"/>
              </a:spcAft>
            </a:pPr>
            <a:endParaRPr lang="en-GB" altLang="en-US" i="1">
              <a:solidFill>
                <a:srgbClr val="0000FF"/>
              </a:solidFill>
            </a:endParaRPr>
          </a:p>
          <a:p>
            <a:pPr marL="566738">
              <a:spcAft>
                <a:spcPct val="0"/>
              </a:spcAft>
            </a:pPr>
            <a:endParaRPr lang="en-GB" altLang="en-US" sz="2400">
              <a:solidFill>
                <a:srgbClr val="0000FF"/>
              </a:solidFill>
            </a:endParaRPr>
          </a:p>
          <a:p>
            <a:pPr marL="811213" lvl="1">
              <a:spcBef>
                <a:spcPts val="325"/>
              </a:spcBef>
            </a:pPr>
            <a:endParaRPr lang="en-GB" altLang="en-US">
              <a:solidFill>
                <a:srgbClr val="0000FF"/>
              </a:solidFill>
            </a:endParaRPr>
          </a:p>
        </p:txBody>
      </p:sp>
      <p:sp>
        <p:nvSpPr>
          <p:cNvPr id="21507" name="Date Placeholder 1">
            <a:extLst>
              <a:ext uri="{FF2B5EF4-FFF2-40B4-BE49-F238E27FC236}">
                <a16:creationId xmlns:a16="http://schemas.microsoft.com/office/drawing/2014/main" id="{95792A44-7573-4A77-B037-5C120D62BFC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F231BA0-46A1-4D5B-858A-312D09AB1EEC}"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21508" name="Slide Number Placeholder 2">
            <a:extLst>
              <a:ext uri="{FF2B5EF4-FFF2-40B4-BE49-F238E27FC236}">
                <a16:creationId xmlns:a16="http://schemas.microsoft.com/office/drawing/2014/main" id="{B3B76FB1-0CB5-463F-BE75-1C436B88D6FF}"/>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45</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4BAEE51A-12E4-46E3-B6CE-0921B8C569C0}"/>
              </a:ext>
            </a:extLst>
          </p:cNvPr>
          <p:cNvSpPr>
            <a:spLocks noGrp="1"/>
          </p:cNvSpPr>
          <p:nvPr>
            <p:ph type="title"/>
          </p:nvPr>
        </p:nvSpPr>
        <p:spPr>
          <a:xfrm>
            <a:off x="250825" y="115888"/>
            <a:ext cx="7561263" cy="1143000"/>
          </a:xfrm>
        </p:spPr>
        <p:txBody>
          <a:bodyPr/>
          <a:lstStyle/>
          <a:p>
            <a:pPr eaLnBrk="1" hangingPunct="1">
              <a:defRPr/>
            </a:pPr>
            <a:r>
              <a:rPr lang="en-GB" dirty="0"/>
              <a:t>Litigating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06FE1C53-E37D-4F19-9481-7D3C2E37D3C0}"/>
              </a:ext>
            </a:extLst>
          </p:cNvPr>
          <p:cNvSpPr>
            <a:spLocks noGrp="1"/>
          </p:cNvSpPr>
          <p:nvPr>
            <p:ph idx="1"/>
          </p:nvPr>
        </p:nvSpPr>
        <p:spPr>
          <a:xfrm>
            <a:off x="250825" y="1600200"/>
            <a:ext cx="8435975" cy="4525963"/>
          </a:xfrm>
        </p:spPr>
        <p:txBody>
          <a:bodyPr/>
          <a:lstStyle/>
          <a:p>
            <a:pPr marL="566738">
              <a:spcAft>
                <a:spcPct val="0"/>
              </a:spcAft>
            </a:pPr>
            <a:r>
              <a:rPr lang="en-GB" altLang="en-US" sz="2400">
                <a:solidFill>
                  <a:srgbClr val="0000FF"/>
                </a:solidFill>
              </a:rPr>
              <a:t>The unimaginable has become straightforward</a:t>
            </a:r>
          </a:p>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Top tips:</a:t>
            </a:r>
          </a:p>
          <a:p>
            <a:pPr marL="811213" lvl="1">
              <a:spcBef>
                <a:spcPts val="325"/>
              </a:spcBef>
            </a:pPr>
            <a:r>
              <a:rPr lang="en-GB" altLang="en-US">
                <a:solidFill>
                  <a:srgbClr val="0000FF"/>
                </a:solidFill>
              </a:rPr>
              <a:t>Limited documents</a:t>
            </a:r>
          </a:p>
          <a:p>
            <a:pPr marL="811213" lvl="1">
              <a:spcBef>
                <a:spcPts val="325"/>
              </a:spcBef>
            </a:pPr>
            <a:r>
              <a:rPr lang="en-GB" altLang="en-US">
                <a:solidFill>
                  <a:srgbClr val="0000FF"/>
                </a:solidFill>
              </a:rPr>
              <a:t>User-friendly electronic bundles</a:t>
            </a:r>
          </a:p>
          <a:p>
            <a:pPr marL="811213" lvl="1">
              <a:spcBef>
                <a:spcPts val="325"/>
              </a:spcBef>
            </a:pPr>
            <a:r>
              <a:rPr lang="en-GB" altLang="en-US">
                <a:solidFill>
                  <a:srgbClr val="0000FF"/>
                </a:solidFill>
              </a:rPr>
              <a:t>Need for co-operation</a:t>
            </a:r>
          </a:p>
          <a:p>
            <a:pPr marL="811213" lvl="1">
              <a:spcBef>
                <a:spcPts val="325"/>
              </a:spcBef>
            </a:pPr>
            <a:r>
              <a:rPr lang="en-GB" altLang="en-US">
                <a:solidFill>
                  <a:srgbClr val="0000FF"/>
                </a:solidFill>
              </a:rPr>
              <a:t>Early preparation / limiting late additions</a:t>
            </a:r>
          </a:p>
          <a:p>
            <a:pPr marL="811213" lvl="1">
              <a:spcBef>
                <a:spcPts val="325"/>
              </a:spcBef>
            </a:pPr>
            <a:r>
              <a:rPr lang="en-GB" altLang="en-US">
                <a:solidFill>
                  <a:srgbClr val="0000FF"/>
                </a:solidFill>
              </a:rPr>
              <a:t>Beware off-line discussions</a:t>
            </a:r>
          </a:p>
          <a:p>
            <a:pPr marL="566738">
              <a:spcAft>
                <a:spcPct val="0"/>
              </a:spcAft>
            </a:pPr>
            <a:endParaRPr lang="en-GB" altLang="en-US" sz="2400">
              <a:solidFill>
                <a:srgbClr val="0000FF"/>
              </a:solidFill>
            </a:endParaRPr>
          </a:p>
          <a:p>
            <a:pPr marL="566738">
              <a:spcAft>
                <a:spcPct val="0"/>
              </a:spcAft>
            </a:pPr>
            <a:r>
              <a:rPr lang="en-GB" altLang="en-US" sz="2400">
                <a:solidFill>
                  <a:srgbClr val="0000FF"/>
                </a:solidFill>
              </a:rPr>
              <a:t>The future?</a:t>
            </a:r>
          </a:p>
          <a:p>
            <a:pPr marL="566738">
              <a:spcAft>
                <a:spcPct val="0"/>
              </a:spcAft>
            </a:pPr>
            <a:endParaRPr lang="en-GB" altLang="en-US" sz="2400">
              <a:solidFill>
                <a:srgbClr val="0000FF"/>
              </a:solidFill>
            </a:endParaRPr>
          </a:p>
          <a:p>
            <a:pPr marL="811213" lvl="1">
              <a:spcBef>
                <a:spcPts val="325"/>
              </a:spcBef>
            </a:pPr>
            <a:endParaRPr lang="en-GB" altLang="en-US">
              <a:solidFill>
                <a:srgbClr val="0000FF"/>
              </a:solidFill>
            </a:endParaRPr>
          </a:p>
        </p:txBody>
      </p:sp>
      <p:sp>
        <p:nvSpPr>
          <p:cNvPr id="22531" name="Date Placeholder 1">
            <a:extLst>
              <a:ext uri="{FF2B5EF4-FFF2-40B4-BE49-F238E27FC236}">
                <a16:creationId xmlns:a16="http://schemas.microsoft.com/office/drawing/2014/main" id="{52676467-7F05-4EE1-B812-4490F97E24E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0E676B6-EC2B-46AF-A301-898D22FC88E1}" type="datetime1">
              <a:rPr lang="en-GB" altLang="en-US" sz="1000" smtClean="0">
                <a:solidFill>
                  <a:schemeClr val="bg1"/>
                </a:solidFill>
                <a:latin typeface="Fort Light" pitchFamily="50" charset="0"/>
              </a:rPr>
              <a:pPr fontAlgn="base">
                <a:spcBef>
                  <a:spcPct val="0"/>
                </a:spcBef>
                <a:spcAft>
                  <a:spcPct val="0"/>
                </a:spcAft>
                <a:buFontTx/>
                <a:buNone/>
              </a:pPr>
              <a:t>01/07/2020</a:t>
            </a:fld>
            <a:endParaRPr lang="en-GB" altLang="en-US" sz="1000">
              <a:solidFill>
                <a:schemeClr val="bg1"/>
              </a:solidFill>
              <a:latin typeface="Fort Light" pitchFamily="50" charset="0"/>
            </a:endParaRPr>
          </a:p>
        </p:txBody>
      </p:sp>
      <p:sp>
        <p:nvSpPr>
          <p:cNvPr id="22532" name="Slide Number Placeholder 2">
            <a:extLst>
              <a:ext uri="{FF2B5EF4-FFF2-40B4-BE49-F238E27FC236}">
                <a16:creationId xmlns:a16="http://schemas.microsoft.com/office/drawing/2014/main" id="{1835596D-56C0-4788-98AE-C20871261D03}"/>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smtClean="0">
                <a:solidFill>
                  <a:schemeClr val="bg1"/>
                </a:solidFill>
                <a:latin typeface="Fort Light" pitchFamily="50"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1B1E0CD2-CB14-4606-A6EF-295D854681B6}" type="slidenum">
              <a:rPr lang="en-GB" altLang="en-US" smtClean="0"/>
              <a:pPr>
                <a:spcBef>
                  <a:spcPct val="0"/>
                </a:spcBef>
                <a:buFontTx/>
                <a:buNone/>
                <a:defRPr/>
              </a:pPr>
              <a:t>46</a:t>
            </a:fld>
            <a:endParaRPr lang="en-GB" altLang="en-US" sz="1000">
              <a:solidFill>
                <a:schemeClr val="bg1"/>
              </a:solidFill>
              <a:latin typeface="Fort Light" pitchFamily="50" charset="0"/>
            </a:endParaRPr>
          </a:p>
        </p:txBody>
      </p:sp>
      <p:sp>
        <p:nvSpPr>
          <p:cNvPr id="4" name="Title 3">
            <a:extLst>
              <a:ext uri="{FF2B5EF4-FFF2-40B4-BE49-F238E27FC236}">
                <a16:creationId xmlns:a16="http://schemas.microsoft.com/office/drawing/2014/main" id="{C8CCF3FF-5C50-462B-B249-7FB4E26CC2FC}"/>
              </a:ext>
            </a:extLst>
          </p:cNvPr>
          <p:cNvSpPr>
            <a:spLocks noGrp="1"/>
          </p:cNvSpPr>
          <p:nvPr>
            <p:ph type="title"/>
          </p:nvPr>
        </p:nvSpPr>
        <p:spPr>
          <a:xfrm>
            <a:off x="250825" y="115888"/>
            <a:ext cx="7561263" cy="1143000"/>
          </a:xfrm>
        </p:spPr>
        <p:txBody>
          <a:bodyPr/>
          <a:lstStyle/>
          <a:p>
            <a:pPr eaLnBrk="1" hangingPunct="1">
              <a:defRPr/>
            </a:pPr>
            <a:r>
              <a:rPr lang="en-GB" dirty="0"/>
              <a:t>Virtual Hearings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D00D-AAF9-49B7-BE50-E3FB5E3965F3}"/>
              </a:ext>
            </a:extLst>
          </p:cNvPr>
          <p:cNvSpPr>
            <a:spLocks noGrp="1"/>
          </p:cNvSpPr>
          <p:nvPr>
            <p:ph type="title"/>
          </p:nvPr>
        </p:nvSpPr>
        <p:spPr>
          <a:xfrm>
            <a:off x="251520" y="116632"/>
            <a:ext cx="7560840" cy="1143000"/>
          </a:xfrm>
        </p:spPr>
        <p:txBody>
          <a:bodyPr/>
          <a:lstStyle/>
          <a:p>
            <a:r>
              <a:rPr lang="en-GB" sz="4000" dirty="0"/>
              <a:t>The Challenge (1)</a:t>
            </a:r>
          </a:p>
        </p:txBody>
      </p:sp>
      <p:sp>
        <p:nvSpPr>
          <p:cNvPr id="3" name="Content Placeholder 2">
            <a:extLst>
              <a:ext uri="{FF2B5EF4-FFF2-40B4-BE49-F238E27FC236}">
                <a16:creationId xmlns:a16="http://schemas.microsoft.com/office/drawing/2014/main" id="{9C40155F-4240-43C6-BCAB-7E8845D704AA}"/>
              </a:ext>
            </a:extLst>
          </p:cNvPr>
          <p:cNvSpPr>
            <a:spLocks noGrp="1"/>
          </p:cNvSpPr>
          <p:nvPr>
            <p:ph idx="1"/>
          </p:nvPr>
        </p:nvSpPr>
        <p:spPr/>
        <p:txBody>
          <a:bodyPr/>
          <a:lstStyle/>
          <a:p>
            <a:r>
              <a:rPr lang="en-GB" sz="2400" dirty="0"/>
              <a:t>In 2018 DfT was competing the West Coast, East Midlands and South East rail franchise competitions </a:t>
            </a:r>
          </a:p>
          <a:p>
            <a:r>
              <a:rPr lang="en-GB" sz="2400" dirty="0"/>
              <a:t>The Railway Pension (“TRP”) scheme is a shared cost defined benefit private scheme, under investigation by The Pensions Regulator over funding levels</a:t>
            </a:r>
          </a:p>
          <a:p>
            <a:r>
              <a:rPr lang="en-GB" sz="2400" dirty="0"/>
              <a:t>Rail franchisees are responsible for employer contributions</a:t>
            </a:r>
          </a:p>
          <a:p>
            <a:r>
              <a:rPr lang="en-GB" sz="2400" dirty="0"/>
              <a:t>This caused uncertainty about the level of future pension contributions required for individual rail franchises</a:t>
            </a:r>
          </a:p>
          <a:p>
            <a:r>
              <a:rPr lang="en-GB" sz="2400" dirty="0"/>
              <a:t>The DfT offered a defined, limited, pensions risk sharing mechanism for those current franchise competitions. </a:t>
            </a:r>
          </a:p>
        </p:txBody>
      </p:sp>
      <p:sp>
        <p:nvSpPr>
          <p:cNvPr id="4" name="Date Placeholder 3">
            <a:extLst>
              <a:ext uri="{FF2B5EF4-FFF2-40B4-BE49-F238E27FC236}">
                <a16:creationId xmlns:a16="http://schemas.microsoft.com/office/drawing/2014/main" id="{C4D4A4B0-0205-422D-80F5-6C9ACA48DC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30F90BBD-5777-4B70-BD0A-F309E3202A0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323466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9A03-DC0D-416E-838F-994FEA201419}"/>
              </a:ext>
            </a:extLst>
          </p:cNvPr>
          <p:cNvSpPr>
            <a:spLocks noGrp="1"/>
          </p:cNvSpPr>
          <p:nvPr>
            <p:ph type="title"/>
          </p:nvPr>
        </p:nvSpPr>
        <p:spPr/>
        <p:txBody>
          <a:bodyPr/>
          <a:lstStyle/>
          <a:p>
            <a:r>
              <a:rPr lang="en-GB" sz="4000" dirty="0"/>
              <a:t>The Challenge (2)</a:t>
            </a:r>
          </a:p>
        </p:txBody>
      </p:sp>
      <p:sp>
        <p:nvSpPr>
          <p:cNvPr id="3" name="Content Placeholder 2">
            <a:extLst>
              <a:ext uri="{FF2B5EF4-FFF2-40B4-BE49-F238E27FC236}">
                <a16:creationId xmlns:a16="http://schemas.microsoft.com/office/drawing/2014/main" id="{A02E4B5A-BDCD-4E00-9C25-43A462300232}"/>
              </a:ext>
            </a:extLst>
          </p:cNvPr>
          <p:cNvSpPr>
            <a:spLocks noGrp="1"/>
          </p:cNvSpPr>
          <p:nvPr>
            <p:ph idx="1"/>
          </p:nvPr>
        </p:nvSpPr>
        <p:spPr/>
        <p:txBody>
          <a:bodyPr/>
          <a:lstStyle/>
          <a:p>
            <a:r>
              <a:rPr lang="en-GB" dirty="0"/>
              <a:t>The Claimants refused to accept the DfT risk sharing mechanism and offered to contract on different terms </a:t>
            </a:r>
          </a:p>
          <a:p>
            <a:r>
              <a:rPr lang="en-GB" dirty="0"/>
              <a:t>The ITT provided that a non-compliant bid could be rejected and the bidder disqualified at the sole discretion of the SoS</a:t>
            </a:r>
          </a:p>
          <a:p>
            <a:r>
              <a:rPr lang="en-GB" dirty="0"/>
              <a:t>The Claimants were disqualified by the SoS for failing to accept the allocation of pensions risk prescribed by the SoS in the competitions</a:t>
            </a:r>
          </a:p>
          <a:p>
            <a:endParaRPr lang="en-GB" dirty="0"/>
          </a:p>
          <a:p>
            <a:endParaRPr lang="en-GB" dirty="0"/>
          </a:p>
        </p:txBody>
      </p:sp>
      <p:sp>
        <p:nvSpPr>
          <p:cNvPr id="4" name="Date Placeholder 3">
            <a:extLst>
              <a:ext uri="{FF2B5EF4-FFF2-40B4-BE49-F238E27FC236}">
                <a16:creationId xmlns:a16="http://schemas.microsoft.com/office/drawing/2014/main" id="{5F8A6E24-4085-4898-A9BD-740A800ADC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8DFB250E-C505-480F-83C5-CB4E706D94E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149975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CBB2-A6D8-4907-B0C8-DABC6133C56F}"/>
              </a:ext>
            </a:extLst>
          </p:cNvPr>
          <p:cNvSpPr>
            <a:spLocks noGrp="1"/>
          </p:cNvSpPr>
          <p:nvPr>
            <p:ph type="title"/>
          </p:nvPr>
        </p:nvSpPr>
        <p:spPr/>
        <p:txBody>
          <a:bodyPr/>
          <a:lstStyle/>
          <a:p>
            <a:r>
              <a:rPr lang="en-GB" sz="4000" dirty="0"/>
              <a:t>The Challenge (3)</a:t>
            </a:r>
          </a:p>
        </p:txBody>
      </p:sp>
      <p:sp>
        <p:nvSpPr>
          <p:cNvPr id="3" name="Content Placeholder 2">
            <a:extLst>
              <a:ext uri="{FF2B5EF4-FFF2-40B4-BE49-F238E27FC236}">
                <a16:creationId xmlns:a16="http://schemas.microsoft.com/office/drawing/2014/main" id="{58F539DA-AFF7-4025-8C20-6036A8A9DA78}"/>
              </a:ext>
            </a:extLst>
          </p:cNvPr>
          <p:cNvSpPr>
            <a:spLocks noGrp="1"/>
          </p:cNvSpPr>
          <p:nvPr>
            <p:ph idx="1"/>
          </p:nvPr>
        </p:nvSpPr>
        <p:spPr/>
        <p:txBody>
          <a:bodyPr/>
          <a:lstStyle/>
          <a:p>
            <a:r>
              <a:rPr lang="en-GB" dirty="0"/>
              <a:t>Arriva, Stagecoach and Virgin challenged their disqualification </a:t>
            </a:r>
          </a:p>
          <a:p>
            <a:endParaRPr lang="en-GB" dirty="0"/>
          </a:p>
          <a:p>
            <a:r>
              <a:rPr lang="en-GB" dirty="0"/>
              <a:t>4 claimants: </a:t>
            </a:r>
          </a:p>
          <a:p>
            <a:pPr lvl="1"/>
            <a:r>
              <a:rPr lang="en-GB" sz="2800" dirty="0">
                <a:solidFill>
                  <a:srgbClr val="00205B"/>
                </a:solidFill>
              </a:rPr>
              <a:t>West Coast Train Partnership (Virgin and Stagecoach)</a:t>
            </a:r>
          </a:p>
          <a:p>
            <a:pPr lvl="1"/>
            <a:r>
              <a:rPr lang="en-GB" sz="2800" dirty="0">
                <a:solidFill>
                  <a:srgbClr val="00205B"/>
                </a:solidFill>
              </a:rPr>
              <a:t>Stagecoach South Eastern Trains</a:t>
            </a:r>
          </a:p>
          <a:p>
            <a:pPr lvl="1"/>
            <a:r>
              <a:rPr lang="en-GB" sz="2800" dirty="0">
                <a:solidFill>
                  <a:srgbClr val="00205B"/>
                </a:solidFill>
              </a:rPr>
              <a:t>Stagecoach East Midlands Trains</a:t>
            </a:r>
          </a:p>
          <a:p>
            <a:pPr lvl="1"/>
            <a:r>
              <a:rPr lang="en-GB" sz="2800" dirty="0">
                <a:solidFill>
                  <a:srgbClr val="00205B"/>
                </a:solidFill>
              </a:rPr>
              <a:t>Arriva Rail East Midlands (settled)</a:t>
            </a:r>
          </a:p>
        </p:txBody>
      </p:sp>
      <p:sp>
        <p:nvSpPr>
          <p:cNvPr id="4" name="Date Placeholder 3">
            <a:extLst>
              <a:ext uri="{FF2B5EF4-FFF2-40B4-BE49-F238E27FC236}">
                <a16:creationId xmlns:a16="http://schemas.microsoft.com/office/drawing/2014/main" id="{D3E649C1-9C2A-4DC9-989D-A394602922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A0A13277-46A4-4131-ACA1-D74613A79A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59144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7AD0-1249-4FB2-B344-963285C0EB74}"/>
              </a:ext>
            </a:extLst>
          </p:cNvPr>
          <p:cNvSpPr>
            <a:spLocks noGrp="1"/>
          </p:cNvSpPr>
          <p:nvPr>
            <p:ph type="title"/>
          </p:nvPr>
        </p:nvSpPr>
        <p:spPr/>
        <p:txBody>
          <a:bodyPr/>
          <a:lstStyle/>
          <a:p>
            <a:r>
              <a:rPr lang="en-GB" sz="4000" dirty="0"/>
              <a:t>The Challenge (4)</a:t>
            </a:r>
          </a:p>
        </p:txBody>
      </p:sp>
      <p:sp>
        <p:nvSpPr>
          <p:cNvPr id="4" name="Date Placeholder 3">
            <a:extLst>
              <a:ext uri="{FF2B5EF4-FFF2-40B4-BE49-F238E27FC236}">
                <a16:creationId xmlns:a16="http://schemas.microsoft.com/office/drawing/2014/main" id="{FA43366E-E970-4F89-9BF2-4342DE1C4C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7F3ECD91-CF42-465D-88E4-D1280E3D54A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3" name="Content Placeholder 2">
            <a:extLst>
              <a:ext uri="{FF2B5EF4-FFF2-40B4-BE49-F238E27FC236}">
                <a16:creationId xmlns:a16="http://schemas.microsoft.com/office/drawing/2014/main" id="{34E21047-98A1-4791-BEF1-8F56214D084D}"/>
              </a:ext>
            </a:extLst>
          </p:cNvPr>
          <p:cNvSpPr>
            <a:spLocks noGrp="1"/>
          </p:cNvSpPr>
          <p:nvPr>
            <p:ph idx="1"/>
          </p:nvPr>
        </p:nvSpPr>
        <p:spPr/>
        <p:txBody>
          <a:bodyPr/>
          <a:lstStyle/>
          <a:p>
            <a:pPr marL="109728" indent="0">
              <a:buNone/>
            </a:pPr>
            <a:r>
              <a:rPr lang="en-GB" sz="2400" dirty="0"/>
              <a:t>The Claimants began proceedings in April/May 2019 alleging breaches of</a:t>
            </a:r>
          </a:p>
          <a:p>
            <a:pPr marL="109728" indent="0">
              <a:buNone/>
            </a:pPr>
            <a:endParaRPr lang="en-GB" sz="2400" dirty="0"/>
          </a:p>
          <a:p>
            <a:r>
              <a:rPr lang="en-GB" sz="2400" dirty="0">
                <a:solidFill>
                  <a:srgbClr val="00205B"/>
                </a:solidFill>
              </a:rPr>
              <a:t>The Rail Regulation 1370/2004 (“Rail Regulation”) Art 4 (requires definition of services and parameters for compensation to </a:t>
            </a:r>
            <a:r>
              <a:rPr lang="en-GB" sz="2400" b="1" dirty="0">
                <a:solidFill>
                  <a:srgbClr val="00205B"/>
                </a:solidFill>
              </a:rPr>
              <a:t>prevent over compensation</a:t>
            </a:r>
            <a:r>
              <a:rPr lang="en-GB" sz="2400" dirty="0">
                <a:solidFill>
                  <a:srgbClr val="00205B"/>
                </a:solidFill>
              </a:rPr>
              <a:t>)</a:t>
            </a:r>
          </a:p>
          <a:p>
            <a:r>
              <a:rPr lang="en-GB" sz="2400" dirty="0">
                <a:solidFill>
                  <a:srgbClr val="00205B"/>
                </a:solidFill>
              </a:rPr>
              <a:t>Rail Regulation Art 5(3) which requires fair competitive tendering and observance of the principles of </a:t>
            </a:r>
            <a:r>
              <a:rPr lang="en-GB" sz="2400" b="1" dirty="0">
                <a:solidFill>
                  <a:srgbClr val="00205B"/>
                </a:solidFill>
              </a:rPr>
              <a:t>transparency and non-discrimination</a:t>
            </a:r>
          </a:p>
          <a:p>
            <a:r>
              <a:rPr lang="en-GB" sz="2400" dirty="0">
                <a:solidFill>
                  <a:srgbClr val="00205B"/>
                </a:solidFill>
              </a:rPr>
              <a:t>EU principles of </a:t>
            </a:r>
            <a:r>
              <a:rPr lang="en-GB" sz="2400" b="1" dirty="0">
                <a:solidFill>
                  <a:srgbClr val="00205B"/>
                </a:solidFill>
              </a:rPr>
              <a:t>proportionality, equal treatment and transparency </a:t>
            </a:r>
          </a:p>
          <a:p>
            <a:pPr lvl="1"/>
            <a:endParaRPr lang="en-GB" dirty="0"/>
          </a:p>
        </p:txBody>
      </p:sp>
    </p:spTree>
    <p:extLst>
      <p:ext uri="{BB962C8B-B14F-4D97-AF65-F5344CB8AC3E}">
        <p14:creationId xmlns:p14="http://schemas.microsoft.com/office/powerpoint/2010/main" val="81390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03CB-9471-4119-8370-4548376A00DA}"/>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1F9F791F-5FE9-4C0B-A7DA-5ED354F80F0C}"/>
              </a:ext>
            </a:extLst>
          </p:cNvPr>
          <p:cNvPicPr>
            <a:picLocks noGrp="1" noChangeAspect="1"/>
          </p:cNvPicPr>
          <p:nvPr>
            <p:ph idx="1"/>
          </p:nvPr>
        </p:nvPicPr>
        <p:blipFill>
          <a:blip r:embed="rId2"/>
          <a:stretch>
            <a:fillRect/>
          </a:stretch>
        </p:blipFill>
        <p:spPr>
          <a:xfrm>
            <a:off x="1835696" y="2132856"/>
            <a:ext cx="5259883" cy="3500213"/>
          </a:xfrm>
          <a:prstGeom prst="rect">
            <a:avLst/>
          </a:prstGeom>
        </p:spPr>
      </p:pic>
      <p:sp>
        <p:nvSpPr>
          <p:cNvPr id="4" name="Date Placeholder 3">
            <a:extLst>
              <a:ext uri="{FF2B5EF4-FFF2-40B4-BE49-F238E27FC236}">
                <a16:creationId xmlns:a16="http://schemas.microsoft.com/office/drawing/2014/main" id="{27A8C2FD-7512-4FAB-835D-446675CEDD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980215-3692-4113-A22D-6880CC3B5472}" type="datetime1">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01/07/2020</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
        <p:nvSpPr>
          <p:cNvPr id="5" name="Slide Number Placeholder 4">
            <a:extLst>
              <a:ext uri="{FF2B5EF4-FFF2-40B4-BE49-F238E27FC236}">
                <a16:creationId xmlns:a16="http://schemas.microsoft.com/office/drawing/2014/main" id="{F57B753E-DE2E-4254-8146-D4A539D2C71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CBB50-B474-491F-83D1-10CA2151BB4C}" type="slidenum">
              <a:rPr kumimoji="0" lang="en-GB" sz="1000" b="0" i="0" u="none" strike="noStrike" kern="1200" cap="none" spc="0" normalizeH="0" baseline="0" noProof="0" smtClean="0">
                <a:ln>
                  <a:noFill/>
                </a:ln>
                <a:solidFill>
                  <a:prstClr val="white"/>
                </a:solidFill>
                <a:effectLst/>
                <a:uLnTx/>
                <a:uFillTx/>
                <a:latin typeface="Fort Light"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prstClr val="white"/>
              </a:solidFill>
              <a:effectLst/>
              <a:uLnTx/>
              <a:uFillTx/>
              <a:latin typeface="Fort Light" pitchFamily="50" charset="0"/>
              <a:ea typeface="+mn-ea"/>
              <a:cs typeface="+mn-cs"/>
            </a:endParaRPr>
          </a:p>
        </p:txBody>
      </p:sp>
    </p:spTree>
    <p:extLst>
      <p:ext uri="{BB962C8B-B14F-4D97-AF65-F5344CB8AC3E}">
        <p14:creationId xmlns:p14="http://schemas.microsoft.com/office/powerpoint/2010/main" val="45780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ormAutofit/>
      </a:bodyPr>
      <a:lstStyle>
        <a:defPPr>
          <a:defRPr sz="1600" dirty="0" smtClean="0">
            <a:solidFill>
              <a:schemeClr val="bg1"/>
            </a:solidFill>
            <a:latin typeface="Fort Medium" pitchFamily="50" charset="0"/>
          </a:defRPr>
        </a:defPPr>
      </a:lstStyle>
    </a:txDef>
  </a:objectDefaults>
  <a:extraClrSchemeLst/>
</a:theme>
</file>

<file path=ppt/theme/theme2.xml><?xml version="1.0" encoding="utf-8"?>
<a:theme xmlns:a="http://schemas.openxmlformats.org/drawingml/2006/main" name="Keating Chambers New PPT Template - 4.11.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ormAutofit/>
      </a:bodyPr>
      <a:lstStyle>
        <a:defPPr>
          <a:defRPr sz="1600" dirty="0" smtClean="0">
            <a:solidFill>
              <a:schemeClr val="bg1"/>
            </a:solidFill>
            <a:latin typeface="Fort Medium" pitchFamily="50"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3130</Words>
  <Application>Microsoft Office PowerPoint</Application>
  <PresentationFormat>On-screen Show (4:3)</PresentationFormat>
  <Paragraphs>404</Paragraphs>
  <Slides>46</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Calibri</vt:lpstr>
      <vt:lpstr>Superior Title Bold</vt:lpstr>
      <vt:lpstr>Wingdings 2</vt:lpstr>
      <vt:lpstr>Wingdings 3</vt:lpstr>
      <vt:lpstr>Fort Light</vt:lpstr>
      <vt:lpstr>Fort Medium</vt:lpstr>
      <vt:lpstr>Arial</vt:lpstr>
      <vt:lpstr>Wingdings</vt:lpstr>
      <vt:lpstr>Superior Title Medium</vt:lpstr>
      <vt:lpstr>Office Theme</vt:lpstr>
      <vt:lpstr>Keating Chambers New PPT Template - 4.11.2015</vt:lpstr>
      <vt:lpstr>Procurement Webinar 1 July 2020   </vt:lpstr>
      <vt:lpstr>2019 Rail Franchising Litigation </vt:lpstr>
      <vt:lpstr>Railways</vt:lpstr>
      <vt:lpstr>Pensions</vt:lpstr>
      <vt:lpstr>The Challenge (1)</vt:lpstr>
      <vt:lpstr>The Challenge (2)</vt:lpstr>
      <vt:lpstr>The Challenge (3)</vt:lpstr>
      <vt:lpstr>The Challenge (4)</vt:lpstr>
      <vt:lpstr>PowerPoint Presentation</vt:lpstr>
      <vt:lpstr>Case Management   </vt:lpstr>
      <vt:lpstr>Confidentiality   </vt:lpstr>
      <vt:lpstr>Major Applications</vt:lpstr>
      <vt:lpstr>How did we manage the litigation?</vt:lpstr>
      <vt:lpstr>The Result</vt:lpstr>
      <vt:lpstr>ITT terms lawful </vt:lpstr>
      <vt:lpstr>Wide margin of appreciation for CA</vt:lpstr>
      <vt:lpstr>Lawful to allocate exogenous risk to bidders </vt:lpstr>
      <vt:lpstr>Disqualification decisions lawful</vt:lpstr>
      <vt:lpstr>Reasons given for disqualification lawful</vt:lpstr>
      <vt:lpstr>Reasons given for disqualification lawful</vt:lpstr>
      <vt:lpstr>Financial robustness test</vt:lpstr>
      <vt:lpstr>Reliance upon additional reports (1) </vt:lpstr>
      <vt:lpstr>Reliance upon additional reports (2) </vt:lpstr>
      <vt:lpstr>Conclusion</vt:lpstr>
      <vt:lpstr>LIMITATION AND AMENDMENTS IN PROCUREMENT CASES </vt:lpstr>
      <vt:lpstr>Limitation and Amendments</vt:lpstr>
      <vt:lpstr>Contested amendments – CPR 17.4</vt:lpstr>
      <vt:lpstr>CPR 17.4</vt:lpstr>
      <vt:lpstr>When is there a new claim?</vt:lpstr>
      <vt:lpstr>Accessible Orthodontics</vt:lpstr>
      <vt:lpstr>When will an extension be granted (for ‘good reason’ under Reg 92(5)?</vt:lpstr>
      <vt:lpstr>Extensions II</vt:lpstr>
      <vt:lpstr>What about adding a new form of relief?</vt:lpstr>
      <vt:lpstr>Conclusions and practical considerations</vt:lpstr>
      <vt:lpstr>Procuring and litigating during COVID-19</vt:lpstr>
      <vt:lpstr>Topics</vt:lpstr>
      <vt:lpstr>Commission guidance</vt:lpstr>
      <vt:lpstr>The options</vt:lpstr>
      <vt:lpstr>PowerPoint Presentation</vt:lpstr>
      <vt:lpstr>PowerPoint Presentation</vt:lpstr>
      <vt:lpstr>PowerPoint Presentation</vt:lpstr>
      <vt:lpstr>PowerPoint Presentation</vt:lpstr>
      <vt:lpstr>Cabinet Office guidance</vt:lpstr>
      <vt:lpstr>PowerPoint Presentation</vt:lpstr>
      <vt:lpstr>Litigating</vt:lpstr>
      <vt:lpstr>Virtual Hearings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Hammick</dc:creator>
  <cp:lastModifiedBy>Marie Sparkes</cp:lastModifiedBy>
  <cp:revision>104</cp:revision>
  <cp:lastPrinted>2016-11-29T18:55:38Z</cp:lastPrinted>
  <dcterms:created xsi:type="dcterms:W3CDTF">2015-07-30T12:28:03Z</dcterms:created>
  <dcterms:modified xsi:type="dcterms:W3CDTF">2020-07-01T11:07:57Z</dcterms:modified>
</cp:coreProperties>
</file>